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9" r:id="rId10"/>
    <p:sldId id="276" r:id="rId11"/>
    <p:sldId id="263" r:id="rId12"/>
    <p:sldId id="268" r:id="rId13"/>
    <p:sldId id="274" r:id="rId14"/>
    <p:sldId id="277" r:id="rId15"/>
    <p:sldId id="275" r:id="rId16"/>
    <p:sldId id="264" r:id="rId17"/>
    <p:sldId id="273" r:id="rId18"/>
    <p:sldId id="267" r:id="rId19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 autoAdjust="0"/>
  </p:normalViewPr>
  <p:slideViewPr>
    <p:cSldViewPr snapToGrid="0" showGuides="1">
      <p:cViewPr>
        <p:scale>
          <a:sx n="83" d="100"/>
          <a:sy n="83" d="100"/>
        </p:scale>
        <p:origin x="-282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66" y="6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Кількість осіб/сімей, що отримали послуги протягом 2025 року</a:t>
            </a:r>
            <a:endParaRPr lang="uk-UA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Аркуш1!$H$23</c:f>
              <c:strCache>
                <c:ptCount val="1"/>
                <c:pt idx="0">
                  <c:v>2025рік</c:v>
                </c:pt>
              </c:strCache>
            </c:strRef>
          </c:tx>
          <c:explosion val="2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17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explosion val="1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explosion val="1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534/171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67/17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229/55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4/1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79962410296891E-2"/>
                  <c:y val="0.132600168735760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6/1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9334976280976376E-3"/>
                  <c:y val="8.60221312594573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4/2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Аркуш1!$I$22:$N$22</c:f>
              <c:strCache>
                <c:ptCount val="6"/>
                <c:pt idx="0">
                  <c:v>Консультування</c:v>
                </c:pt>
                <c:pt idx="1">
                  <c:v>Соц. Супровід СЖО</c:v>
                </c:pt>
                <c:pt idx="2">
                  <c:v>Соц.супровід дітей сиріт</c:v>
                </c:pt>
                <c:pt idx="3">
                  <c:v>Представництво інтересів</c:v>
                </c:pt>
                <c:pt idx="4">
                  <c:v>Медіація</c:v>
                </c:pt>
                <c:pt idx="5">
                  <c:v>Екстрено(кризове втручання)</c:v>
                </c:pt>
              </c:strCache>
            </c:strRef>
          </c:cat>
          <c:val>
            <c:numRef>
              <c:f>Аркуш1!$I$23:$N$23</c:f>
              <c:numCache>
                <c:formatCode>General</c:formatCode>
                <c:ptCount val="6"/>
                <c:pt idx="0">
                  <c:v>548</c:v>
                </c:pt>
                <c:pt idx="1">
                  <c:v>111</c:v>
                </c:pt>
                <c:pt idx="2">
                  <c:v>274</c:v>
                </c:pt>
                <c:pt idx="3">
                  <c:v>6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33335926642251"/>
          <c:y val="0.66250338360132388"/>
          <c:w val="0.26582208548656178"/>
          <c:h val="0.281470631735808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dirty="0" smtClean="0"/>
              <a:t>Кількість</a:t>
            </a:r>
            <a:r>
              <a:rPr lang="uk-UA" sz="1600" baseline="0" dirty="0" smtClean="0"/>
              <a:t> осіб, що отримали послуги протягом </a:t>
            </a:r>
            <a:r>
              <a:rPr lang="uk-UA" sz="1600" dirty="0" smtClean="0"/>
              <a:t>2025 року</a:t>
            </a:r>
          </a:p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077758612470679"/>
          <c:y val="0.1035807334145642"/>
          <c:w val="0.4596498294093096"/>
          <c:h val="0.89615751706682711"/>
        </c:manualLayout>
      </c:layout>
      <c:pieChart>
        <c:varyColors val="1"/>
        <c:ser>
          <c:idx val="0"/>
          <c:order val="0"/>
          <c:tx>
            <c:strRef>
              <c:f>Аркуш1!$C$32:$D$32</c:f>
              <c:strCache>
                <c:ptCount val="2"/>
                <c:pt idx="0">
                  <c:v>2025 рік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8106273087141922E-2"/>
                  <c:y val="0.2505462598649220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301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970875543219715E-2"/>
                  <c:y val="0.1204045888863430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246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476314307144971"/>
                  <c:y val="5.097116658346310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179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316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860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1407</a:t>
                    </a:r>
                    <a:endParaRPr lang="en-US" sz="1400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6396601222493646E-3"/>
                  <c:y val="9.128210983768493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89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Аркуш1!$E$31:$K$31</c:f>
              <c:strCache>
                <c:ptCount val="7"/>
                <c:pt idx="0">
                  <c:v>Догляд вдома</c:v>
                </c:pt>
                <c:pt idx="1">
                  <c:v>Соціальна адаптація</c:v>
                </c:pt>
                <c:pt idx="2">
                  <c:v>Консультування</c:v>
                </c:pt>
                <c:pt idx="3">
                  <c:v>Представництво інтересів</c:v>
                </c:pt>
                <c:pt idx="4">
                  <c:v>Натуральна допомога</c:v>
                </c:pt>
                <c:pt idx="5">
                  <c:v>Інформування</c:v>
                </c:pt>
                <c:pt idx="6">
                  <c:v>Транспортні послуги</c:v>
                </c:pt>
              </c:strCache>
            </c:strRef>
          </c:cat>
          <c:val>
            <c:numRef>
              <c:f>Аркуш1!$E$32:$K$32</c:f>
              <c:numCache>
                <c:formatCode>General</c:formatCode>
                <c:ptCount val="7"/>
                <c:pt idx="0">
                  <c:v>301</c:v>
                </c:pt>
                <c:pt idx="1">
                  <c:v>246</c:v>
                </c:pt>
                <c:pt idx="2">
                  <c:v>548</c:v>
                </c:pt>
                <c:pt idx="3">
                  <c:v>316</c:v>
                </c:pt>
                <c:pt idx="4">
                  <c:v>860</c:v>
                </c:pt>
                <c:pt idx="5">
                  <c:v>1399</c:v>
                </c:pt>
                <c:pt idx="6">
                  <c:v>89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131792131328083"/>
          <c:y val="0.23315224565913081"/>
          <c:w val="0.19574792854161741"/>
          <c:h val="0.65363160386448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1" i="1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</a:rPr>
              <a:t>Кількісний аналіз отримувачів у 2025 році соціальних послуг</a:t>
            </a:r>
          </a:p>
        </c:rich>
      </c:tx>
      <c:layout>
        <c:manualLayout>
          <c:xMode val="edge"/>
          <c:yMode val="edge"/>
          <c:x val="0.19333119150108699"/>
          <c:y val="2.318296301693709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20371216097987799"/>
          <c:w val="1"/>
          <c:h val="0.347435034842137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spPr>
            <a:ln w="3810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381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381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8.3871698109504206E-17"/>
                  <c:y val="-2.38262461194942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903710095717501"/>
                  <c:y val="0.1147991858484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80297319899"/>
                  <c:y val="-0.112633163473972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9300428110828"/>
                  <c:y val="-4.98185146134878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078354962215"/>
                  <c:y val="-3.8988402740990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299471893406E-2"/>
                  <c:y val="-5.737114022300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3228100453399"/>
                  <c:y val="2.81582908684930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4371818639797E-2"/>
                  <c:y val="2.59922684939935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4492364735512E-2"/>
                  <c:y val="8.664089497997880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586927355163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8683364231736E-2"/>
                  <c:y val="-5.1984536987987301E-2"/>
                </c:manualLayout>
              </c:layout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200" b="0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2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Аркуш1!$A$2:$A$13</c:f>
              <c:strCache>
                <c:ptCount val="12"/>
                <c:pt idx="0">
                  <c:v>догляд вдома - 301</c:v>
                </c:pt>
                <c:pt idx="1">
                  <c:v>соціальна адаптація - 246</c:v>
                </c:pt>
                <c:pt idx="2">
                  <c:v>надання притулку - 24</c:v>
                </c:pt>
                <c:pt idx="3">
                  <c:v>екстрене (кризове) втручання - 4</c:v>
                </c:pt>
                <c:pt idx="4">
                  <c:v>консультування - 548</c:v>
                </c:pt>
                <c:pt idx="5">
                  <c:v>соціальний супровід сімей/осіб в СЖО - 111</c:v>
                </c:pt>
                <c:pt idx="6">
                  <c:v>соціальний супровід сімей, у яких виховуються діти-сироти - 274</c:v>
                </c:pt>
                <c:pt idx="7">
                  <c:v>представництво інтересів - 316</c:v>
                </c:pt>
                <c:pt idx="8">
                  <c:v>натуральна допомога - 860</c:v>
                </c:pt>
                <c:pt idx="9">
                  <c:v>інформування - 1399</c:v>
                </c:pt>
                <c:pt idx="10">
                  <c:v>транспортні послуги - 89</c:v>
                </c:pt>
                <c:pt idx="11">
                  <c:v>медіація - 4</c:v>
                </c:pt>
              </c:strCache>
            </c:strRef>
          </c:cat>
          <c:val>
            <c:numRef>
              <c:f>Аркуш1!$B$2:$B$13</c:f>
              <c:numCache>
                <c:formatCode>General</c:formatCode>
                <c:ptCount val="12"/>
                <c:pt idx="0">
                  <c:v>301</c:v>
                </c:pt>
                <c:pt idx="1">
                  <c:v>246</c:v>
                </c:pt>
                <c:pt idx="2">
                  <c:v>24</c:v>
                </c:pt>
                <c:pt idx="3">
                  <c:v>4</c:v>
                </c:pt>
                <c:pt idx="4">
                  <c:v>548</c:v>
                </c:pt>
                <c:pt idx="5">
                  <c:v>111</c:v>
                </c:pt>
                <c:pt idx="6">
                  <c:v>274</c:v>
                </c:pt>
                <c:pt idx="7">
                  <c:v>316</c:v>
                </c:pt>
                <c:pt idx="8">
                  <c:v>860</c:v>
                </c:pt>
                <c:pt idx="9">
                  <c:v>1399</c:v>
                </c:pt>
                <c:pt idx="10">
                  <c:v>89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solidFill>
          <a:schemeClr val="bg1"/>
        </a:solidFill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71280416039872296"/>
          <c:w val="1"/>
          <c:h val="0.27367244450806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  <c:extLst>
      <c:ext uri="{0b15fc19-7d7d-44ad-8c2d-2c3a37ce22c3}">
        <chartProps xmlns="https://web.wps.cn/et/2018/main" chartId="{5b3f8b9b-db6f-4067-9ba8-1ecd4f5fb8c4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AF2E0-EA52-4EB2-A2A0-D99AA99AAD9D}" type="datetimeFigureOut">
              <a:rPr lang="uk-UA" smtClean="0"/>
              <a:t>28.04.2026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9D5528-DF1F-4DDE-AB72-FA0E8874429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24" y="4274426"/>
            <a:ext cx="3510046" cy="2508398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21972"/>
            <a:ext cx="8023299" cy="372886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</a:rPr>
              <a:t>Визначення </a:t>
            </a: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потреб населення </a:t>
            </a:r>
            <a:r>
              <a:rPr lang="uk-UA" sz="4400" b="1" dirty="0" err="1" smtClean="0">
                <a:solidFill>
                  <a:schemeClr val="accent2">
                    <a:lumMod val="50000"/>
                  </a:schemeClr>
                </a:solidFill>
              </a:rPr>
              <a:t>Синельниківської</a:t>
            </a:r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</a:rPr>
              <a:t> міської територіальної </a:t>
            </a:r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громади у соціальних послугах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274426"/>
            <a:ext cx="7766936" cy="1142403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</a:rPr>
              <a:t>а 2026 рік</a:t>
            </a:r>
            <a:endParaRPr lang="uk-U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750" y="181233"/>
            <a:ext cx="8596668" cy="832022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Комунальна установа «</a:t>
            </a:r>
            <a:r>
              <a:rPr lang="uk-UA" sz="2000" dirty="0" err="1" smtClean="0">
                <a:solidFill>
                  <a:schemeClr val="tx1"/>
                </a:solidFill>
              </a:rPr>
              <a:t>Синельниківський</a:t>
            </a:r>
            <a:r>
              <a:rPr lang="uk-UA" sz="2000" dirty="0" smtClean="0">
                <a:solidFill>
                  <a:schemeClr val="tx1"/>
                </a:solidFill>
              </a:rPr>
              <a:t> міський територіальний центр соціального обслуговування (надання соціальних послуг)</a:t>
            </a:r>
            <a:endParaRPr lang="uk-UA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203700"/>
              </p:ext>
            </p:extLst>
          </p:nvPr>
        </p:nvGraphicFramePr>
        <p:xfrm>
          <a:off x="512577" y="1112109"/>
          <a:ext cx="10278990" cy="527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06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Місце для вмісту 1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94"/>
            <a:ext cx="6211641" cy="313037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57229" y="3270674"/>
            <a:ext cx="3064165" cy="959190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Благодійн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організація Благодійний фонд </a:t>
            </a:r>
            <a:r>
              <a:rPr lang="uk-UA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«Нове Життя»</a:t>
            </a:r>
            <a:endParaRPr lang="uk-UA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6532605" y="3221680"/>
            <a:ext cx="3937687" cy="959190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Благодійна організація Благодійний фонд </a:t>
            </a:r>
            <a:r>
              <a:rPr lang="uk-UA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«Генофонд Майбутнього»</a:t>
            </a:r>
            <a:endParaRPr lang="uk-UA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03968" y="4254330"/>
            <a:ext cx="10289058" cy="640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Соціальний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супровід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сімей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осіб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перебувають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складних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життєвих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обставинах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родин (73 </a:t>
            </a:r>
            <a:r>
              <a:rPr lang="ru-RU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дітей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                          10 родин (11дітей)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03968" y="4891222"/>
            <a:ext cx="10280507" cy="665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Соціальний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супровід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сімей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яких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виховуються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діти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-сироти </a:t>
            </a:r>
          </a:p>
          <a:p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діти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позбавлені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батьківського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піклування</a:t>
            </a:r>
            <a:r>
              <a:rPr lang="ru-RU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1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ru-RU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родини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(4 </a:t>
            </a:r>
            <a:r>
              <a:rPr lang="ru-RU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дітей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                            1 родина (1 </a:t>
            </a:r>
            <a:r>
              <a:rPr lang="ru-RU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дитина</a:t>
            </a:r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395419" y="5556427"/>
            <a:ext cx="10289056" cy="512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Раннє втручання                                                                           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                                        9 родин (11 дітей)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Пряма сполучна лінія 18"/>
          <p:cNvCxnSpPr/>
          <p:nvPr/>
        </p:nvCxnSpPr>
        <p:spPr>
          <a:xfrm flipH="1">
            <a:off x="3748216" y="4257930"/>
            <a:ext cx="8238" cy="1818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6310184" y="4263075"/>
            <a:ext cx="0" cy="18133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кутник 25"/>
          <p:cNvSpPr/>
          <p:nvPr/>
        </p:nvSpPr>
        <p:spPr>
          <a:xfrm>
            <a:off x="6310184" y="255374"/>
            <a:ext cx="5733535" cy="299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2025 році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Синельниківськ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міськ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територіальна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громад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стала учасником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проєкту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щодо надання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фінансовоі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̈ допомоги у вигляді малих грантів для соціальних послуг сім’ям з дітьми та дітям та/або послуги раннього втручання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підтримки ЮНІСЕФ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рамках якого на території громади підсилено надання соціально важливих послуг: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супров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сімей з дітьми, які перебувають у складних життєвих обставинах, соціальн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супров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сімей, які виховують дітей-сиріт та дітей, позбавлених батьківського піклування), а також розпочато надання послуги раннього втручання надавачами соціальних послуг приватного сектору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4274820"/>
            <a:ext cx="2280285" cy="228028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712470" y="453081"/>
            <a:ext cx="76242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/>
              <a:t>	Протягом </a:t>
            </a:r>
            <a:r>
              <a:rPr lang="uk-UA" sz="1400" dirty="0"/>
              <a:t>2025 року </a:t>
            </a:r>
            <a:r>
              <a:rPr lang="uk-UA" sz="1400" dirty="0" err="1"/>
              <a:t>Синельниківська</a:t>
            </a:r>
            <a:r>
              <a:rPr lang="uk-UA" sz="1400" dirty="0"/>
              <a:t> міська територіальна громада співпрацювала з громадською організацією «Дніпровська ліга соціальних працівників</a:t>
            </a:r>
            <a:r>
              <a:rPr lang="uk-UA" sz="1400" dirty="0" smtClean="0"/>
              <a:t>», </a:t>
            </a:r>
            <a:r>
              <a:rPr lang="uk-UA" sz="1400" dirty="0"/>
              <a:t>яка за підтримки ЮНІСЕФ реалізовувала на території громади </a:t>
            </a:r>
            <a:r>
              <a:rPr lang="uk-UA" sz="1400" dirty="0" err="1"/>
              <a:t>проєкт</a:t>
            </a:r>
            <a:r>
              <a:rPr lang="uk-UA" sz="1400" dirty="0"/>
              <a:t> «Надання послуг захисту в Дніпропетровській області на рівні громад». В рамках </a:t>
            </a:r>
            <a:r>
              <a:rPr lang="uk-UA" sz="1400" dirty="0" err="1"/>
              <a:t>проєкту</a:t>
            </a:r>
            <a:r>
              <a:rPr lang="uk-UA" sz="1400" dirty="0"/>
              <a:t> протягом 2025 року функціонував «Простір дружній для дитини». </a:t>
            </a:r>
            <a:endParaRPr lang="uk-UA" sz="1400" dirty="0" smtClean="0"/>
          </a:p>
          <a:p>
            <a:pPr algn="just"/>
            <a:r>
              <a:rPr lang="uk-UA" sz="1400" dirty="0"/>
              <a:t>	</a:t>
            </a:r>
            <a:r>
              <a:rPr lang="uk-UA" sz="1400" dirty="0" smtClean="0"/>
              <a:t>Під </a:t>
            </a:r>
            <a:r>
              <a:rPr lang="uk-UA" sz="1400" dirty="0"/>
              <a:t>час роботи простору організовані індивідуальні та групові заняття, направлені на послаблення негативних наслідків для психічного здоров’я дітей та психосоціального благополуччя сімей в цілому. Протягом 2025 року заходами було охоплено 640 дітей та 343 дорослих різних категорій. </a:t>
            </a:r>
          </a:p>
          <a:p>
            <a:pPr algn="just"/>
            <a:r>
              <a:rPr lang="uk-UA" sz="1400" dirty="0" smtClean="0"/>
              <a:t>	У </a:t>
            </a:r>
            <a:r>
              <a:rPr lang="uk-UA" sz="1400" dirty="0"/>
              <a:t>2025 року було розширено перелік послуг, які </a:t>
            </a:r>
            <a:r>
              <a:rPr lang="uk-UA" sz="1400" dirty="0" smtClean="0"/>
              <a:t>надавалися ГО </a:t>
            </a:r>
            <a:r>
              <a:rPr lang="uk-UA" sz="1400" dirty="0"/>
              <a:t>“Дніпровська ліга соціальних працівників” на території </a:t>
            </a:r>
            <a:r>
              <a:rPr lang="uk-UA" sz="1400" dirty="0" err="1"/>
              <a:t>Синельниківської</a:t>
            </a:r>
            <a:r>
              <a:rPr lang="uk-UA" sz="1400" dirty="0"/>
              <a:t> міської територіальної громади, а саме: послуги інклюзивної няні, робота логопедів та запроваджена мобільна бригада для виїздів за місцем проживання сімей, які перебувають у складних життєвих обставинах.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59" y="3627525"/>
            <a:ext cx="4547287" cy="26332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231" y="321276"/>
            <a:ext cx="8697325" cy="9226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З метою визначення потреби громади у впровадженні нових соціальних послуг управлінням праці та соціального захисту населення міської ради протягом березня 2026 року проведено анкетування серед мешканців громади: </a:t>
            </a:r>
            <a:endParaRPr lang="uk-UA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6.png" descr="Діаграма відповідей у Формах. Назва запитання: Скільки Вам років?. Кількість відповідей: 55 відповідей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216" y="1392196"/>
            <a:ext cx="5173362" cy="2224216"/>
          </a:xfrm>
          <a:prstGeom prst="rect">
            <a:avLst/>
          </a:prstGeom>
          <a:ln/>
        </p:spPr>
      </p:pic>
      <p:pic>
        <p:nvPicPr>
          <p:cNvPr id="6" name="image7.png" descr="Діаграма відповідей у Формах. Назва запитання: Чи задоволені Ви якістю надання соціальних послуг у нашій громаді?. Кількість відповідей: 54 відповіді.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2076" y="3795927"/>
            <a:ext cx="5730875" cy="2413000"/>
          </a:xfrm>
          <a:prstGeom prst="rect">
            <a:avLst/>
          </a:prstGeom>
          <a:ln/>
        </p:spPr>
      </p:pic>
      <p:pic>
        <p:nvPicPr>
          <p:cNvPr id="7" name="image1.png" descr="Діаграма відповідей у Формах. Назва запитання: На Вашу думку, чи є потреба у запровадженні в нашій громаді соціальних послуг:. Кількість відповідей: 54 відповіді.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27374" y="1507524"/>
            <a:ext cx="7364626" cy="401182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9551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07741" y="1997055"/>
            <a:ext cx="77353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altLang="ru-RU" b="1" i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Впровадження послуги перевезення «соціальне таксі»</a:t>
            </a:r>
            <a:r>
              <a:rPr lang="uk-UA" altLang="ru-RU" b="1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uk-UA" alt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uk-UA" altLang="ru-RU" b="1" i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Впровадження соціальної послуги паліативного догляду</a:t>
            </a:r>
            <a:r>
              <a:rPr lang="uk-UA" altLang="ru-RU" b="1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uk-UA" alt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uk-UA" altLang="ru-RU" b="1" i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Впровадження соціальної послуги підтриманого проживання</a:t>
            </a:r>
            <a:r>
              <a:rPr lang="uk-UA" altLang="ru-RU" b="1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algn="ctr">
              <a:lnSpc>
                <a:spcPct val="200000"/>
              </a:lnSpc>
            </a:pPr>
            <a:r>
              <a:rPr lang="uk-UA" altLang="ru-RU" b="1" i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Проведення навчальних заходів та підвищення професійної спроможності персоналу надавачів соціальних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послуг;</a:t>
            </a:r>
          </a:p>
          <a:p>
            <a:pPr algn="ctr"/>
            <a:endParaRPr lang="uk-UA" altLang="ru-RU" b="1" i="1" dirty="0" smtClean="0"/>
          </a:p>
          <a:p>
            <a:pPr algn="ctr"/>
            <a:endParaRPr lang="uk-UA" altLang="ru-RU" b="1" i="1" dirty="0"/>
          </a:p>
        </p:txBody>
      </p:sp>
      <p:pic>
        <p:nvPicPr>
          <p:cNvPr id="3" name="Изображение 8" descr="foto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4498975"/>
            <a:ext cx="2438400" cy="18288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60173" y="368677"/>
            <a:ext cx="9185189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результатами визначення потреб населення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Синельниківської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міської територіальної громади та наданими пропозиціями щодо покращення якості надання соціальних послуг визначені пріоритетні напрямки для громади: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70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24" y="1784106"/>
            <a:ext cx="8534400" cy="4279033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02060"/>
                </a:solidFill>
              </a:rPr>
              <a:t>Аналіз результатів опрацювання звітів </a:t>
            </a:r>
            <a:r>
              <a:rPr lang="uk-UA" sz="2000" dirty="0" smtClean="0">
                <a:solidFill>
                  <a:srgbClr val="002060"/>
                </a:solidFill>
              </a:rPr>
              <a:t>надавачів </a:t>
            </a:r>
            <a:r>
              <a:rPr lang="uk-UA" sz="2000" dirty="0">
                <a:solidFill>
                  <a:srgbClr val="002060"/>
                </a:solidFill>
              </a:rPr>
              <a:t>соціальних послуг </a:t>
            </a:r>
            <a:r>
              <a:rPr lang="uk-UA" sz="2000" dirty="0" smtClean="0">
                <a:solidFill>
                  <a:srgbClr val="002060"/>
                </a:solidFill>
              </a:rPr>
              <a:t> комунального та приватного секторів за 202</a:t>
            </a:r>
            <a:r>
              <a:rPr lang="en-US" sz="2000" dirty="0" smtClean="0">
                <a:solidFill>
                  <a:srgbClr val="002060"/>
                </a:solidFill>
              </a:rPr>
              <a:t>5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>
                <a:solidFill>
                  <a:srgbClr val="002060"/>
                </a:solidFill>
              </a:rPr>
              <a:t>рік показав, що у </a:t>
            </a:r>
            <a:r>
              <a:rPr lang="uk-UA" sz="2000" dirty="0" err="1" smtClean="0">
                <a:solidFill>
                  <a:srgbClr val="002060"/>
                </a:solidFill>
              </a:rPr>
              <a:t>Синельниківській</a:t>
            </a:r>
            <a:r>
              <a:rPr lang="uk-UA" sz="2000" dirty="0" smtClean="0">
                <a:solidFill>
                  <a:srgbClr val="002060"/>
                </a:solidFill>
              </a:rPr>
              <a:t> міській територіальній громаді налагоджена </a:t>
            </a:r>
            <a:r>
              <a:rPr lang="uk-UA" sz="2000" dirty="0">
                <a:solidFill>
                  <a:srgbClr val="002060"/>
                </a:solidFill>
              </a:rPr>
              <a:t>системна робота з надання соціальних послуг сім’ям та особам, які опинилися в </a:t>
            </a:r>
            <a:r>
              <a:rPr lang="uk-UA" sz="2000" dirty="0" smtClean="0">
                <a:solidFill>
                  <a:srgbClr val="002060"/>
                </a:solidFill>
              </a:rPr>
              <a:t>СЖО.</a:t>
            </a:r>
            <a:br>
              <a:rPr lang="uk-UA" sz="2000" dirty="0" smtClean="0">
                <a:solidFill>
                  <a:srgbClr val="002060"/>
                </a:solidFill>
              </a:rPr>
            </a:br>
            <a:r>
              <a:rPr lang="uk-UA" sz="2000" dirty="0">
                <a:solidFill>
                  <a:srgbClr val="002060"/>
                </a:solidFill>
              </a:rPr>
              <a:t/>
            </a:r>
            <a:br>
              <a:rPr lang="uk-UA" sz="2000" dirty="0">
                <a:solidFill>
                  <a:srgbClr val="002060"/>
                </a:solidFill>
              </a:rPr>
            </a:br>
            <a:r>
              <a:rPr lang="uk-UA" sz="2000" dirty="0" smtClean="0">
                <a:solidFill>
                  <a:srgbClr val="002060"/>
                </a:solidFill>
              </a:rPr>
              <a:t>Наявні </a:t>
            </a:r>
            <a:r>
              <a:rPr lang="uk-UA" sz="2000" dirty="0">
                <a:solidFill>
                  <a:srgbClr val="002060"/>
                </a:solidFill>
              </a:rPr>
              <a:t>ресурси дають можливість задовільнити попит громадян у соціальних послугах. Мережа надавачів соціальних послуг </a:t>
            </a:r>
            <a:r>
              <a:rPr lang="uk-UA" sz="2000" dirty="0" smtClean="0">
                <a:solidFill>
                  <a:srgbClr val="002060"/>
                </a:solidFill>
              </a:rPr>
              <a:t> у </a:t>
            </a:r>
            <a:r>
              <a:rPr lang="uk-UA" sz="2000" dirty="0" err="1" smtClean="0">
                <a:solidFill>
                  <a:srgbClr val="002060"/>
                </a:solidFill>
              </a:rPr>
              <a:t>синельниківській</a:t>
            </a:r>
            <a:r>
              <a:rPr lang="uk-UA" sz="2000" dirty="0" smtClean="0">
                <a:solidFill>
                  <a:srgbClr val="002060"/>
                </a:solidFill>
              </a:rPr>
              <a:t> міській територіальній громаді </a:t>
            </a:r>
            <a:r>
              <a:rPr lang="uk-UA" sz="2000" dirty="0">
                <a:solidFill>
                  <a:srgbClr val="002060"/>
                </a:solidFill>
              </a:rPr>
              <a:t>має достатні можливості надавати кожній конкретній особі/сім’ї своєчасну і доступну допомогу, яка спрямована на подолання складних життєвих обставин та їх негативного впливу.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37249" y="222161"/>
            <a:ext cx="8534400" cy="142308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/>
              <a:t>Висновки</a:t>
            </a:r>
            <a:r>
              <a:rPr lang="ru-RU" sz="2400" b="1" dirty="0"/>
              <a:t> та </a:t>
            </a:r>
            <a:r>
              <a:rPr lang="ru-RU" sz="2400" b="1" dirty="0" err="1"/>
              <a:t>рекомендації</a:t>
            </a:r>
            <a:r>
              <a:rPr lang="ru-RU" sz="2400" b="1" dirty="0"/>
              <a:t> за результатами </a:t>
            </a:r>
            <a:r>
              <a:rPr lang="ru-RU" sz="2400" b="1" dirty="0" err="1"/>
              <a:t>визначення</a:t>
            </a:r>
            <a:r>
              <a:rPr lang="ru-RU" sz="2400" b="1" dirty="0"/>
              <a:t> потреб </a:t>
            </a:r>
            <a:r>
              <a:rPr lang="ru-RU" sz="2400" b="1" dirty="0" err="1"/>
              <a:t>населення</a:t>
            </a:r>
            <a:r>
              <a:rPr lang="ru-RU" sz="2400" b="1" dirty="0"/>
              <a:t> у </a:t>
            </a:r>
            <a:r>
              <a:rPr lang="ru-RU" sz="2400" b="1" dirty="0" err="1"/>
              <a:t>соціальних</a:t>
            </a:r>
            <a:r>
              <a:rPr lang="ru-RU" sz="2400" b="1" dirty="0"/>
              <a:t> </a:t>
            </a:r>
            <a:r>
              <a:rPr lang="ru-RU" sz="2400" b="1" dirty="0" err="1"/>
              <a:t>послугах</a:t>
            </a:r>
            <a:r>
              <a:rPr lang="ru-RU" sz="2400" b="1" dirty="0"/>
              <a:t> </a:t>
            </a:r>
            <a:r>
              <a:rPr lang="ru-RU" sz="2400" b="1" dirty="0" err="1"/>
              <a:t>у</a:t>
            </a:r>
            <a:r>
              <a:rPr lang="ru-RU" sz="2400" b="1" dirty="0"/>
              <a:t> </a:t>
            </a:r>
            <a:r>
              <a:rPr lang="ru-RU" sz="2400" b="1" dirty="0" smtClean="0"/>
              <a:t>2025 </a:t>
            </a:r>
            <a:r>
              <a:rPr lang="ru-RU" sz="2400" b="1" dirty="0" err="1"/>
              <a:t>році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24" y="4253344"/>
            <a:ext cx="3280657" cy="246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545" y="467359"/>
            <a:ext cx="6951345" cy="59828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altLang="en-US" sz="2400" b="1" u="sng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altLang="en-US" sz="2400" b="1" u="sng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громад</a:t>
            </a:r>
            <a: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створена система надання соціальних </a:t>
            </a:r>
            <a:r>
              <a:rPr lang="uk-UA" altLang="en-US" sz="20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послуг,проводиться</a:t>
            </a:r>
            <a: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робота щодо розвитку кадрового потенціалу, проводиться інформування населення, надання соціальних послуг забезпечується з використанням кейс-менеджменту (за технічної можливості щорічно зростає кількість соціальних послуг).</a:t>
            </a:r>
            <a:b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Разом з тим є необхідність у вдосконаленні системи надання соціальних послуг, а саме:</a:t>
            </a:r>
            <a:b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-експертної оцінки ефективності діючої системи;</a:t>
            </a:r>
            <a:b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-плануванні послуг та визначення видатків на їх фінансування;</a:t>
            </a:r>
            <a:b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-моніторингу та оцінці якості соціальних послуг;</a:t>
            </a:r>
            <a:b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-введення посад соціальних менеджерів та їх навчання</a:t>
            </a:r>
            <a:r>
              <a:rPr lang="uk-UA" altLang="en-US" sz="200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br>
              <a:rPr lang="uk-UA" altLang="en-US" sz="2000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uk-UA" altLang="en-US" sz="20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uk-UA" altLang="en-US" sz="200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Изображение 9" descr="o3ha3pvt9bhlmzezvxm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440" y="2252980"/>
            <a:ext cx="2757805" cy="15405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531" y="971401"/>
            <a:ext cx="5469622" cy="3516186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>
          <a:xfrm>
            <a:off x="647082" y="5051258"/>
            <a:ext cx="8596668" cy="1320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  <a:r>
              <a:rPr kumimoji="0" lang="uk-UA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Дякую за увагу!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990" y="1970468"/>
            <a:ext cx="8534400" cy="3786389"/>
          </a:xfrm>
        </p:spPr>
        <p:txBody>
          <a:bodyPr>
            <a:noAutofit/>
          </a:bodyPr>
          <a:lstStyle/>
          <a:p>
            <a:r>
              <a:rPr lang="uk-UA" sz="2000" b="1" cap="none" dirty="0" smtClean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Визнач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населення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адміністративно-територіальної одиниці/територіальної громади у соціальних послугах- збір, узагальнення та аналіз інформації про наявність на території відповідної адміністративно-територіальної одиниці вразливих груп населення, осіб/сімей, які перебувають у складних життєвих обставинах і не можуть самостійно їх подолати, про їхні потреби у соціальних послугах, на основі результатів </a:t>
            </a:r>
            <a:r>
              <a:rPr lang="uk-UA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приймаються управлінські рішення щодо організації надання таких послуг. </a:t>
            </a:r>
            <a:br>
              <a:rPr lang="uk-UA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 «Про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послуги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cap="none" dirty="0" smtClean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потреб </a:t>
            </a:r>
            <a:r>
              <a:rPr lang="uk-UA" sz="2000" b="1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населення</a:t>
            </a:r>
            <a:r>
              <a:rPr lang="uk-UA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000" cap="none" dirty="0" smtClean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адміністративно-територіальної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4212" y="196404"/>
            <a:ext cx="8487178" cy="1645275"/>
          </a:xfrm>
        </p:spPr>
        <p:txBody>
          <a:bodyPr/>
          <a:lstStyle/>
          <a:p>
            <a:r>
              <a:rPr lang="uk-UA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Важливість визначення потреб населення у соціальних послугах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62" y="685800"/>
            <a:ext cx="2057735" cy="297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2" y="1068946"/>
            <a:ext cx="9275916" cy="440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12" y="2781837"/>
            <a:ext cx="9915103" cy="3825025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наказу Міністерства соціальної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політики,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 та єдності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від 19.04.2023 № 130-Н «Про затвердження Порядку визначення потреб населення адміністративно-територіальної одиниці у соціальних послугах», з метою виявлення та аналізу потреб громадян </a:t>
            </a:r>
            <a:r>
              <a:rPr lang="uk-UA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Синельниківської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територіальної громади, які перебувають у складних життєвих обставинах, визначення пріоритетів щодо надання соціальних послуг, розпорядженням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 голови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25.09.2023 № 152-р створена координаційна група з визначення потреб населення </a:t>
            </a:r>
            <a:r>
              <a:rPr lang="uk-UA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Синельниківської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територіальної громади у соціальних послугах під час дії на території України або в окремій її місцевості надзвичайного або воєнного стану,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розпорядженням міського голови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25.02.2025 № 36-р затверджено Порядок визначення потреб населення </a:t>
            </a:r>
            <a:r>
              <a:rPr lang="uk-UA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Синельниківської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територіальної громади у соціальних послугах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552159" y="360610"/>
            <a:ext cx="7881872" cy="1339401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>Нормативно-правове підґрунтя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710" y="489398"/>
            <a:ext cx="2993822" cy="216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634779"/>
            <a:ext cx="8534400" cy="3753142"/>
          </a:xfrm>
        </p:spPr>
        <p:txBody>
          <a:bodyPr>
            <a:normAutofit/>
          </a:bodyPr>
          <a:lstStyle/>
          <a:p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із залученням: 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соціальних менеджерів, фахівців із соціальної роботи, 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представників об'єднань працівників системи надання соціальних послуг, 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об'єднань надавачів та отримувачів соціальних послуг, 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суб'єктів освітньої діяльності, 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закладів охорони здоров’я, 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громадських об'єднань, благодійних організацій, </a:t>
            </a: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2000" i="1" dirty="0" smtClean="0">
                <a:solidFill>
                  <a:schemeClr val="accent2">
                    <a:lumMod val="75000"/>
                  </a:schemeClr>
                </a:solidFill>
              </a:rPr>
              <a:t>• </a:t>
            </a:r>
            <a:r>
              <a:rPr lang="uk-UA" sz="2000" i="1" dirty="0">
                <a:solidFill>
                  <a:schemeClr val="accent2">
                    <a:lumMod val="75000"/>
                  </a:schemeClr>
                </a:solidFill>
              </a:rPr>
              <a:t>інших суб'єктів і фахівців, участь яких є необхідною для збирання та узагальнення даних.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/>
              <a:t>Збирання</a:t>
            </a:r>
            <a:r>
              <a:rPr lang="ru-RU" sz="2400" b="1" dirty="0"/>
              <a:t> та </a:t>
            </a:r>
            <a:r>
              <a:rPr lang="ru-RU" sz="2400" b="1" dirty="0" err="1"/>
              <a:t>узагальнення</a:t>
            </a:r>
            <a:r>
              <a:rPr lang="ru-RU" sz="2400" b="1" dirty="0"/>
              <a:t> </a:t>
            </a:r>
            <a:r>
              <a:rPr lang="ru-RU" sz="2400" b="1" dirty="0" err="1"/>
              <a:t>даних</a:t>
            </a:r>
            <a:r>
              <a:rPr lang="ru-RU" sz="2400" b="1" dirty="0"/>
              <a:t> для </a:t>
            </a:r>
            <a:r>
              <a:rPr lang="ru-RU" sz="2400" b="1" dirty="0" err="1"/>
              <a:t>визначення</a:t>
            </a:r>
            <a:r>
              <a:rPr lang="ru-RU" sz="2400" b="1" dirty="0"/>
              <a:t> потреб </a:t>
            </a:r>
            <a:r>
              <a:rPr lang="ru-RU" sz="2400" b="1" dirty="0" err="1"/>
              <a:t>населення</a:t>
            </a:r>
            <a:r>
              <a:rPr lang="ru-RU" sz="2400" b="1" dirty="0"/>
              <a:t> у </a:t>
            </a:r>
            <a:r>
              <a:rPr lang="ru-RU" sz="2400" b="1" dirty="0" err="1"/>
              <a:t>соціальних</a:t>
            </a:r>
            <a:r>
              <a:rPr lang="ru-RU" sz="2400" b="1" dirty="0"/>
              <a:t> </a:t>
            </a:r>
            <a:r>
              <a:rPr lang="ru-RU" sz="2400" b="1" dirty="0" err="1"/>
              <a:t>послугах</a:t>
            </a:r>
            <a:r>
              <a:rPr lang="ru-RU" sz="2400" b="1" dirty="0"/>
              <a:t> проводиться </a:t>
            </a:r>
            <a:r>
              <a:rPr lang="ru-RU" sz="2400" b="1" dirty="0" err="1"/>
              <a:t>місцевим</a:t>
            </a:r>
            <a:r>
              <a:rPr lang="ru-RU" sz="2400" b="1" dirty="0"/>
              <a:t> органом </a:t>
            </a:r>
            <a:r>
              <a:rPr lang="ru-RU" sz="2400" b="1" dirty="0" err="1"/>
              <a:t>соціального</a:t>
            </a:r>
            <a:r>
              <a:rPr lang="ru-RU" sz="2400" b="1" dirty="0"/>
              <a:t> </a:t>
            </a:r>
            <a:r>
              <a:rPr lang="ru-RU" sz="2400" b="1" dirty="0" err="1"/>
              <a:t>захисту</a:t>
            </a:r>
            <a:r>
              <a:rPr lang="ru-RU" sz="2400" b="1" dirty="0"/>
              <a:t> </a:t>
            </a:r>
            <a:r>
              <a:rPr lang="ru-RU" sz="2400" b="1" dirty="0" err="1"/>
              <a:t>населення</a:t>
            </a:r>
            <a:endParaRPr lang="uk-UA" sz="2400" b="1" dirty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9605" y="939115"/>
            <a:ext cx="2796483" cy="322076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96" y="2653448"/>
            <a:ext cx="8534400" cy="10892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При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формуванні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показників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потреби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враховані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дані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: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4211" y="437882"/>
            <a:ext cx="9914516" cy="24023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Для </a:t>
            </a:r>
            <a:r>
              <a:rPr lang="ru-RU" sz="2400" b="1" dirty="0" err="1"/>
              <a:t>визначення</a:t>
            </a:r>
            <a:r>
              <a:rPr lang="ru-RU" sz="2400" b="1" dirty="0"/>
              <a:t> потреб у </a:t>
            </a:r>
            <a:r>
              <a:rPr lang="ru-RU" sz="2400" b="1" dirty="0" err="1"/>
              <a:t>соціальних</a:t>
            </a:r>
            <a:r>
              <a:rPr lang="ru-RU" sz="2400" b="1" dirty="0"/>
              <a:t> </a:t>
            </a:r>
            <a:r>
              <a:rPr lang="ru-RU" sz="2400" b="1" dirty="0" err="1"/>
              <a:t>послугах</a:t>
            </a:r>
            <a:r>
              <a:rPr lang="ru-RU" sz="2400" b="1" dirty="0"/>
              <a:t> </a:t>
            </a:r>
            <a:r>
              <a:rPr lang="ru-RU" sz="2400" b="1" dirty="0" err="1"/>
              <a:t>використана</a:t>
            </a:r>
            <a:r>
              <a:rPr lang="ru-RU" sz="2400" b="1" dirty="0"/>
              <a:t> </a:t>
            </a:r>
            <a:r>
              <a:rPr lang="ru-RU" sz="2400" b="1" dirty="0" err="1"/>
              <a:t>інформація</a:t>
            </a:r>
            <a:r>
              <a:rPr lang="ru-RU" sz="2400" b="1" dirty="0"/>
              <a:t> </a:t>
            </a:r>
            <a:r>
              <a:rPr lang="ru-RU" sz="2400" b="1" dirty="0" err="1"/>
              <a:t>надавачів</a:t>
            </a:r>
            <a:r>
              <a:rPr lang="ru-RU" sz="2400" b="1" dirty="0"/>
              <a:t> </a:t>
            </a:r>
            <a:r>
              <a:rPr lang="ru-RU" sz="2400" b="1" dirty="0" err="1"/>
              <a:t>соціальних</a:t>
            </a:r>
            <a:r>
              <a:rPr lang="ru-RU" sz="2400" b="1" dirty="0"/>
              <a:t> </a:t>
            </a:r>
            <a:r>
              <a:rPr lang="ru-RU" sz="2400" b="1" dirty="0" err="1"/>
              <a:t>послуг</a:t>
            </a:r>
            <a:r>
              <a:rPr lang="ru-RU" sz="2400" b="1" dirty="0"/>
              <a:t> </a:t>
            </a:r>
            <a:r>
              <a:rPr lang="ru-RU" sz="2400" b="1" dirty="0" err="1"/>
              <a:t>комунального</a:t>
            </a:r>
            <a:r>
              <a:rPr lang="ru-RU" sz="2400" b="1" dirty="0"/>
              <a:t> та </a:t>
            </a:r>
            <a:r>
              <a:rPr lang="ru-RU" sz="2400" b="1" dirty="0" smtClean="0"/>
              <a:t>приватного </a:t>
            </a:r>
            <a:r>
              <a:rPr lang="ru-RU" sz="2400" b="1" dirty="0"/>
              <a:t>сектору, проведено </a:t>
            </a:r>
            <a:r>
              <a:rPr lang="ru-RU" sz="2400" b="1" dirty="0" err="1"/>
              <a:t>аналіз</a:t>
            </a:r>
            <a:r>
              <a:rPr lang="ru-RU" sz="2400" b="1" dirty="0"/>
              <a:t> </a:t>
            </a:r>
            <a:r>
              <a:rPr lang="ru-RU" sz="2400" b="1" dirty="0" err="1"/>
              <a:t>заяв</a:t>
            </a:r>
            <a:r>
              <a:rPr lang="ru-RU" sz="2400" b="1" dirty="0"/>
              <a:t>, </a:t>
            </a:r>
            <a:r>
              <a:rPr lang="ru-RU" sz="2400" b="1" dirty="0" err="1"/>
              <a:t>звернень</a:t>
            </a:r>
            <a:r>
              <a:rPr lang="ru-RU" sz="2400" b="1" dirty="0"/>
              <a:t>, </a:t>
            </a:r>
            <a:r>
              <a:rPr lang="ru-RU" sz="2400" b="1" dirty="0" err="1"/>
              <a:t>повідомлень</a:t>
            </a:r>
            <a:r>
              <a:rPr lang="ru-RU" sz="2400" b="1" dirty="0"/>
              <a:t> про потребу в </a:t>
            </a:r>
            <a:r>
              <a:rPr lang="ru-RU" sz="2400" b="1" dirty="0" err="1"/>
              <a:t>наданні</a:t>
            </a:r>
            <a:r>
              <a:rPr lang="ru-RU" sz="2400" b="1" dirty="0"/>
              <a:t> </a:t>
            </a:r>
            <a:r>
              <a:rPr lang="ru-RU" sz="2400" b="1" dirty="0" err="1"/>
              <a:t>соціальних</a:t>
            </a:r>
            <a:r>
              <a:rPr lang="ru-RU" sz="2400" b="1" dirty="0"/>
              <a:t> </a:t>
            </a:r>
            <a:r>
              <a:rPr lang="ru-RU" sz="2400" b="1" dirty="0" err="1"/>
              <a:t>послуг</a:t>
            </a:r>
            <a:r>
              <a:rPr lang="ru-RU" sz="2400" b="1" dirty="0"/>
              <a:t>, за </a:t>
            </a:r>
            <a:r>
              <a:rPr lang="ru-RU" sz="2400" b="1" dirty="0" err="1"/>
              <a:t>період</a:t>
            </a:r>
            <a:r>
              <a:rPr lang="ru-RU" sz="2400" b="1" dirty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/>
              <a:t>1 </a:t>
            </a:r>
            <a:r>
              <a:rPr lang="ru-RU" sz="2400" b="1" dirty="0" err="1"/>
              <a:t>січня</a:t>
            </a:r>
            <a:r>
              <a:rPr lang="ru-RU" sz="2400" b="1" dirty="0"/>
              <a:t> по 31 </a:t>
            </a:r>
            <a:r>
              <a:rPr lang="ru-RU" sz="2400" b="1" dirty="0" err="1"/>
              <a:t>грудня</a:t>
            </a:r>
            <a:r>
              <a:rPr lang="ru-RU" sz="2400" b="1" dirty="0"/>
              <a:t> </a:t>
            </a:r>
            <a:r>
              <a:rPr lang="ru-RU" sz="2400" b="1" dirty="0" smtClean="0"/>
              <a:t>2025 </a:t>
            </a:r>
            <a:r>
              <a:rPr lang="ru-RU" sz="2400" b="1" dirty="0"/>
              <a:t>року.</a:t>
            </a:r>
            <a:endParaRPr lang="uk-UA" sz="2400" b="1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921662" y="4185634"/>
            <a:ext cx="2537138" cy="2215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accent5"/>
                </a:solidFill>
              </a:rPr>
              <a:t>Комунальна установа «</a:t>
            </a:r>
            <a:r>
              <a:rPr lang="uk-UA" sz="1600" dirty="0" err="1" smtClean="0">
                <a:solidFill>
                  <a:schemeClr val="accent5"/>
                </a:solidFill>
              </a:rPr>
              <a:t>Синельниківський</a:t>
            </a:r>
            <a:r>
              <a:rPr lang="uk-UA" sz="1600" dirty="0" smtClean="0">
                <a:solidFill>
                  <a:schemeClr val="accent5"/>
                </a:solidFill>
              </a:rPr>
              <a:t> міський територіальний центр соціального обслуговування (надання соціальних послуг)</a:t>
            </a:r>
            <a:endParaRPr lang="uk-UA" sz="1600" dirty="0">
              <a:solidFill>
                <a:schemeClr val="accent5"/>
              </a:solidFill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4050405" y="4868214"/>
            <a:ext cx="3142445" cy="1532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/>
                </a:solidFill>
              </a:rPr>
              <a:t>Благодійна організація Благодійний фонд «Нове </a:t>
            </a:r>
            <a:r>
              <a:rPr lang="uk-UA" dirty="0" err="1" smtClean="0">
                <a:solidFill>
                  <a:schemeClr val="accent5"/>
                </a:solidFill>
              </a:rPr>
              <a:t>Житя</a:t>
            </a:r>
            <a:r>
              <a:rPr lang="uk-UA" dirty="0" smtClean="0">
                <a:solidFill>
                  <a:schemeClr val="accent5"/>
                </a:solidFill>
              </a:rPr>
              <a:t>»</a:t>
            </a:r>
            <a:endParaRPr lang="uk-UA" dirty="0">
              <a:solidFill>
                <a:schemeClr val="accent5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7784455" y="4185634"/>
            <a:ext cx="2691685" cy="2215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accent5"/>
                </a:solidFill>
              </a:rPr>
              <a:t>Синельниківський</a:t>
            </a:r>
            <a:r>
              <a:rPr lang="uk-UA" dirty="0" smtClean="0">
                <a:solidFill>
                  <a:schemeClr val="accent5"/>
                </a:solidFill>
              </a:rPr>
              <a:t> центр соціальних служб</a:t>
            </a:r>
            <a:endParaRPr lang="uk-UA" dirty="0">
              <a:solidFill>
                <a:schemeClr val="accent5"/>
              </a:solidFill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5432188" y="367047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низ 7"/>
          <p:cNvSpPr/>
          <p:nvPr/>
        </p:nvSpPr>
        <p:spPr>
          <a:xfrm rot="2139487">
            <a:off x="3773990" y="34006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низ 8"/>
          <p:cNvSpPr/>
          <p:nvPr/>
        </p:nvSpPr>
        <p:spPr>
          <a:xfrm rot="19480090">
            <a:off x="6979836" y="34001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2504303" y="152395"/>
            <a:ext cx="5717059" cy="1095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Управління праці та соціального захисту </a:t>
            </a:r>
          </a:p>
          <a:p>
            <a:pPr lvl="0" algn="ctr" defTabSz="457200"/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населення </a:t>
            </a:r>
          </a:p>
          <a:p>
            <a:pPr lvl="0" algn="ctr" defTabSz="457200"/>
            <a:r>
              <a:rPr lang="uk-UA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(</a:t>
            </a:r>
            <a:r>
              <a:rPr lang="uk-UA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завдання щодо соціальних </a:t>
            </a:r>
            <a:r>
              <a:rPr lang="uk-UA" sz="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послуг;визначення</a:t>
            </a:r>
            <a:r>
              <a:rPr lang="uk-UA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 потреб </a:t>
            </a:r>
            <a:r>
              <a:rPr lang="uk-UA" sz="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населення;планування</a:t>
            </a:r>
            <a:r>
              <a:rPr lang="uk-UA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 соціальних </a:t>
            </a:r>
            <a:r>
              <a:rPr lang="uk-UA" sz="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послуг;моніторинг;контроль;оцінювання</a:t>
            </a:r>
            <a:r>
              <a:rPr lang="uk-UA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 їх якості; замовлення соціальних послуг у громадських </a:t>
            </a:r>
            <a:r>
              <a:rPr lang="uk-UA" sz="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організацій;підготовка</a:t>
            </a:r>
            <a:r>
              <a:rPr lang="uk-UA" sz="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 рішень з надання послуг</a:t>
            </a:r>
            <a:r>
              <a:rPr lang="uk-UA" sz="1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</a:rPr>
              <a:t>)</a:t>
            </a: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280088" y="1840171"/>
            <a:ext cx="5255740" cy="469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Комунальні надавачі соціальних послуг що внесені до ЄІССС</a:t>
            </a:r>
            <a:endParaRPr lang="uk-UA" sz="1400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263611" y="2743200"/>
            <a:ext cx="2001794" cy="1802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Комунальна установа «</a:t>
            </a:r>
            <a:r>
              <a:rPr lang="uk-UA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Синельниківський</a:t>
            </a:r>
            <a:r>
              <a:rPr lang="uk-UA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міський територіальний центр соціального обслуговування (надання соціальних послуг)</a:t>
            </a:r>
            <a:endParaRPr lang="uk-UA" sz="1200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553728" y="3021518"/>
            <a:ext cx="1972963" cy="115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Синельниківський</a:t>
            </a:r>
            <a:r>
              <a:rPr lang="uk-UA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міський центр соціальних служб</a:t>
            </a:r>
            <a:endParaRPr lang="uk-UA" sz="1200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7636475" y="2130553"/>
            <a:ext cx="4275437" cy="35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Надавач приватного сектору що внесений до ЄІССС</a:t>
            </a:r>
            <a:endParaRPr lang="uk-UA" sz="1200" dirty="0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8666206" y="3082010"/>
            <a:ext cx="3319848" cy="675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Благодійна організація «Благодійний фонд «Нове Життя»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9705" y="4066945"/>
            <a:ext cx="5123936" cy="690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Організації, з якими співпрацює громада на підставі меморандумів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3208637" y="5758249"/>
            <a:ext cx="2636108" cy="708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Громадська організація «Дніпровська ліга соціальних працівників»</a:t>
            </a:r>
            <a:endParaRPr lang="uk-UA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7253415" y="5758249"/>
            <a:ext cx="3006812" cy="667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Благодійна організація «Благодійний фонд «Генофонд Майбутнього»</a:t>
            </a:r>
            <a:endParaRPr lang="uk-UA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Пряма зі стрілкою 2"/>
          <p:cNvCxnSpPr/>
          <p:nvPr/>
        </p:nvCxnSpPr>
        <p:spPr>
          <a:xfrm flipH="1">
            <a:off x="3435178" y="1248027"/>
            <a:ext cx="939114" cy="569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/>
          <p:nvPr/>
        </p:nvCxnSpPr>
        <p:spPr>
          <a:xfrm>
            <a:off x="6516130" y="1248027"/>
            <a:ext cx="1705232" cy="882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/>
          <p:cNvCxnSpPr/>
          <p:nvPr/>
        </p:nvCxnSpPr>
        <p:spPr>
          <a:xfrm flipH="1">
            <a:off x="6096000" y="1269741"/>
            <a:ext cx="16476" cy="2804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/>
          <p:nvPr/>
        </p:nvCxnSpPr>
        <p:spPr>
          <a:xfrm flipH="1">
            <a:off x="4950941" y="4757881"/>
            <a:ext cx="1145059" cy="1000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/>
          <p:cNvCxnSpPr>
            <a:stCxn id="20" idx="2"/>
          </p:cNvCxnSpPr>
          <p:nvPr/>
        </p:nvCxnSpPr>
        <p:spPr>
          <a:xfrm>
            <a:off x="7331673" y="4757881"/>
            <a:ext cx="1017372" cy="1000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 flipH="1">
            <a:off x="1713470" y="2309728"/>
            <a:ext cx="296562" cy="433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>
            <a:off x="3126261" y="2343659"/>
            <a:ext cx="308917" cy="677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/>
          <p:nvPr/>
        </p:nvCxnSpPr>
        <p:spPr>
          <a:xfrm>
            <a:off x="9440562" y="2494555"/>
            <a:ext cx="16476" cy="5555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338" y="249850"/>
            <a:ext cx="9661280" cy="778476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Моніторинг базових соціальних послуг в </a:t>
            </a:r>
            <a:r>
              <a:rPr lang="uk-UA" sz="2400" b="1" dirty="0" err="1" smtClean="0">
                <a:solidFill>
                  <a:srgbClr val="002060"/>
                </a:solidFill>
              </a:rPr>
              <a:t>Синельниківській</a:t>
            </a:r>
            <a:r>
              <a:rPr lang="uk-UA" sz="2400" b="1" dirty="0" smtClean="0">
                <a:solidFill>
                  <a:srgbClr val="002060"/>
                </a:solidFill>
              </a:rPr>
              <a:t> міській територіальній громаді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420140" y="1052713"/>
            <a:ext cx="2286867" cy="120805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БО БФ «НОВЕ ЖИТТЯ»</a:t>
            </a:r>
            <a:endParaRPr lang="uk-UA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4263998" y="1052712"/>
            <a:ext cx="2458773" cy="116879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КУ «</a:t>
            </a:r>
            <a:r>
              <a:rPr lang="uk-UA" sz="1400" dirty="0" err="1" smtClean="0">
                <a:solidFill>
                  <a:schemeClr val="tx2">
                    <a:lumMod val="50000"/>
                  </a:schemeClr>
                </a:solidFill>
              </a:rPr>
              <a:t>Синельниківський</a:t>
            </a:r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 міський територіальний центр соціального обслуговування (НСП)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8053832" y="1028326"/>
            <a:ext cx="2288238" cy="1122611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>
                <a:solidFill>
                  <a:schemeClr val="tx2">
                    <a:lumMod val="50000"/>
                  </a:schemeClr>
                </a:solidFill>
              </a:rPr>
              <a:t>Синельниківський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 міський центр соціальних служб</a:t>
            </a:r>
            <a:endParaRPr lang="uk-UA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6252" y="2691465"/>
            <a:ext cx="1214512" cy="1056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Надання притулку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310697" y="2660073"/>
            <a:ext cx="1318799" cy="102523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Соціальна адаптація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096180" y="2301110"/>
            <a:ext cx="1192693" cy="1102577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Денний догляд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477491" y="4267199"/>
            <a:ext cx="1634836" cy="90054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Соціальна профілактика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615641" y="2526313"/>
            <a:ext cx="1229544" cy="112220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Догляд вдома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905406" y="3773292"/>
            <a:ext cx="2125284" cy="100652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консультування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24538" y="4558145"/>
            <a:ext cx="1653353" cy="1123217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Натуральна допомога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774873" y="2507673"/>
            <a:ext cx="1316181" cy="895973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Екстрене(кризове) втручання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957455" y="3740726"/>
            <a:ext cx="1828800" cy="955965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err="1" smtClean="0">
                <a:solidFill>
                  <a:schemeClr val="tx2">
                    <a:lumMod val="50000"/>
                  </a:schemeClr>
                </a:solidFill>
              </a:rPr>
              <a:t>Представницво</a:t>
            </a:r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 інтересів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252364" y="3591133"/>
            <a:ext cx="1579418" cy="1192684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Соціальний супровід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523999" y="4991863"/>
            <a:ext cx="1662545" cy="118418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Супровід під час інклюзивного навчання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402" y="4507262"/>
            <a:ext cx="1552162" cy="111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Підтримане проживання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088088" y="3648515"/>
            <a:ext cx="1530421" cy="1129607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Денний догляд дітей з інвалідністю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0557163" y="2330946"/>
            <a:ext cx="1408627" cy="1151476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2">
                    <a:lumMod val="50000"/>
                  </a:schemeClr>
                </a:solidFill>
              </a:rPr>
              <a:t>медіація</a:t>
            </a:r>
            <a:endParaRPr lang="uk-U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534748" y="5486400"/>
            <a:ext cx="1591434" cy="988669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2">
                    <a:lumMod val="50000"/>
                  </a:schemeClr>
                </a:solidFill>
              </a:rPr>
              <a:t>Соціальна інтеграція та реінтеграція</a:t>
            </a:r>
            <a:endParaRPr lang="uk-UA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" name="Пряма зі стрілкою 3"/>
          <p:cNvCxnSpPr/>
          <p:nvPr/>
        </p:nvCxnSpPr>
        <p:spPr>
          <a:xfrm flipH="1">
            <a:off x="807308" y="2260768"/>
            <a:ext cx="351052" cy="43069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/>
          <p:nvPr/>
        </p:nvCxnSpPr>
        <p:spPr>
          <a:xfrm>
            <a:off x="1655805" y="2260768"/>
            <a:ext cx="469557" cy="42041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stCxn id="21" idx="2"/>
          </p:cNvCxnSpPr>
          <p:nvPr/>
        </p:nvCxnSpPr>
        <p:spPr>
          <a:xfrm>
            <a:off x="1563574" y="2260769"/>
            <a:ext cx="100469" cy="13474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stCxn id="21" idx="2"/>
          </p:cNvCxnSpPr>
          <p:nvPr/>
        </p:nvCxnSpPr>
        <p:spPr>
          <a:xfrm flipH="1">
            <a:off x="963828" y="2260769"/>
            <a:ext cx="599746" cy="224634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H="1">
            <a:off x="4283677" y="2246739"/>
            <a:ext cx="265659" cy="43444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21" idx="2"/>
          </p:cNvCxnSpPr>
          <p:nvPr/>
        </p:nvCxnSpPr>
        <p:spPr>
          <a:xfrm>
            <a:off x="1563574" y="2260769"/>
            <a:ext cx="2013628" cy="229796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5132090" y="2236054"/>
            <a:ext cx="55830" cy="2876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/>
          <p:cNvCxnSpPr/>
          <p:nvPr/>
        </p:nvCxnSpPr>
        <p:spPr>
          <a:xfrm flipH="1">
            <a:off x="8604431" y="2175212"/>
            <a:ext cx="98854" cy="16329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25"/>
          <p:cNvCxnSpPr/>
          <p:nvPr/>
        </p:nvCxnSpPr>
        <p:spPr>
          <a:xfrm>
            <a:off x="5817049" y="2260768"/>
            <a:ext cx="143360" cy="21913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зі стрілкою 45"/>
          <p:cNvCxnSpPr/>
          <p:nvPr/>
        </p:nvCxnSpPr>
        <p:spPr>
          <a:xfrm>
            <a:off x="5902403" y="2260768"/>
            <a:ext cx="690294" cy="14285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/>
          <p:cNvCxnSpPr>
            <a:endCxn id="35" idx="7"/>
          </p:cNvCxnSpPr>
          <p:nvPr/>
        </p:nvCxnSpPr>
        <p:spPr>
          <a:xfrm flipH="1">
            <a:off x="7898304" y="2084776"/>
            <a:ext cx="430008" cy="55410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/>
          <p:cNvCxnSpPr/>
          <p:nvPr/>
        </p:nvCxnSpPr>
        <p:spPr>
          <a:xfrm>
            <a:off x="9416767" y="2205687"/>
            <a:ext cx="1037049" cy="15937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/>
          <p:cNvCxnSpPr/>
          <p:nvPr/>
        </p:nvCxnSpPr>
        <p:spPr>
          <a:xfrm>
            <a:off x="10048357" y="2205687"/>
            <a:ext cx="618255" cy="3381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/>
          <p:cNvCxnSpPr>
            <a:endCxn id="43" idx="1"/>
          </p:cNvCxnSpPr>
          <p:nvPr/>
        </p:nvCxnSpPr>
        <p:spPr>
          <a:xfrm>
            <a:off x="1517948" y="2260768"/>
            <a:ext cx="2249860" cy="337041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/>
          <p:cNvCxnSpPr/>
          <p:nvPr/>
        </p:nvCxnSpPr>
        <p:spPr>
          <a:xfrm>
            <a:off x="5995167" y="2236054"/>
            <a:ext cx="1936801" cy="195142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зі стрілкою 66"/>
          <p:cNvCxnSpPr>
            <a:endCxn id="35" idx="1"/>
          </p:cNvCxnSpPr>
          <p:nvPr/>
        </p:nvCxnSpPr>
        <p:spPr>
          <a:xfrm>
            <a:off x="6238252" y="2141838"/>
            <a:ext cx="729371" cy="49704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>
            <a:stCxn id="24" idx="2"/>
          </p:cNvCxnSpPr>
          <p:nvPr/>
        </p:nvCxnSpPr>
        <p:spPr>
          <a:xfrm flipH="1">
            <a:off x="7413409" y="2150937"/>
            <a:ext cx="1784542" cy="16805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зі стрілкою 74"/>
          <p:cNvCxnSpPr/>
          <p:nvPr/>
        </p:nvCxnSpPr>
        <p:spPr>
          <a:xfrm>
            <a:off x="2321871" y="2012346"/>
            <a:ext cx="1268289" cy="66600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зі стрілкою 90"/>
          <p:cNvCxnSpPr/>
          <p:nvPr/>
        </p:nvCxnSpPr>
        <p:spPr>
          <a:xfrm>
            <a:off x="1949047" y="2260768"/>
            <a:ext cx="676353" cy="27885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015" y="15651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</a:rPr>
              <a:t>Синельниківський</a:t>
            </a:r>
            <a:r>
              <a:rPr lang="uk-UA" sz="2000" b="1" dirty="0" smtClean="0">
                <a:solidFill>
                  <a:schemeClr val="tx1"/>
                </a:solidFill>
              </a:rPr>
              <a:t> міський центр соціальних служб</a:t>
            </a:r>
            <a:endParaRPr lang="uk-UA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045932"/>
              </p:ext>
            </p:extLst>
          </p:nvPr>
        </p:nvGraphicFramePr>
        <p:xfrm>
          <a:off x="469557" y="790832"/>
          <a:ext cx="6895070" cy="573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7438768" y="1201136"/>
            <a:ext cx="3756451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2025 році 17 сімей перебували у складних життєвих обставинах та потребували допомоги. В даних родинах виховується 40 дітей. 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Соціальну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послугу соціального супроводу сімей, в яких виховуються діти-сироти та діти, позбавлені батьківського піклування протягом 2025 року отримували 3 дитячі будинки сімейного типу, 9 прийомних сімей та 39 родин опікунів та піклувальників, в яких виховуються 74 дитини.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метою підтримки сімей та профілактики емоційного вигорання прийомних батьків та батьків-вихователів, фахівцями центру проводяться групи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взаємопідтримки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тренінги. У жовтні 2025 року на базі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Синельниківського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ЦСС проведено тренінг за Програмою навчання прийомних батьків та батьків-вихователів з метою підвищення їх виховного потенціалу. Охоплено 3 родини. 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</TotalTime>
  <Words>909</Words>
  <Application>Microsoft Office PowerPoint</Application>
  <PresentationFormat>Произвольный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Визначення потреб населення Синельниківської міської територіальної громади у соціальних послугах</vt:lpstr>
      <vt:lpstr>Визнач Визначення потреб населення адміністративно-територіальної одиниці/територіальної громади у соціальних послугах- збір, узагальнення та аналіз інформації про наявність на території відповідної адміністративно-територіальної одиниці вразливих груп населення, осіб/сімей, які перебувають у складних життєвих обставинах і не можуть самостійно їх подолати, про їхні потреби у соціальних послугах, на основі результатів яких приймаються управлінські рішення щодо організації надання таких послуг.                                                                ЗУ «Про соціальні послуги» потреб населення адміністративно-територіальної</vt:lpstr>
      <vt:lpstr>Презентация PowerPoint</vt:lpstr>
      <vt:lpstr>Відповідно до наказу Міністерства соціальної політики, сім’ї та єдності України від 19.04.2023 № 130-Н «Про затвердження Порядку визначення потреб населення адміністративно-територіальної одиниці у соціальних послугах», з метою виявлення та аналізу потреб громадян Синельниківської міської територіальної громади, які перебувають у складних життєвих обставинах, визначення пріоритетів щодо надання соціальних послуг, розпорядженням міського голови від 25.09.2023 № 152-р створена координаційна група з визначення потреб населення Синельниківської міської територіальної громади у соціальних послугах під час дії на території України або в окремій її місцевості надзвичайного або воєнного стану, розпорядженням міського голови від 25.02.2025 № 36-р затверджено Порядок визначення потреб населення Синельниківської міської територіальної громади у соціальних послугах. </vt:lpstr>
      <vt:lpstr>із залученням:  • соціальних менеджерів, фахівців із соціальної роботи,  • представників об'єднань працівників системи надання соціальних послуг,  • об'єднань надавачів та отримувачів соціальних послуг,  • суб'єктів освітньої діяльності,  • закладів охорони здоров’я,  • громадських об'єднань, благодійних організацій,  • інших суб'єктів і фахівців, участь яких є необхідною для збирання та узагальнення даних. </vt:lpstr>
      <vt:lpstr>При формуванні показників потреби враховані дані :</vt:lpstr>
      <vt:lpstr>Презентация PowerPoint</vt:lpstr>
      <vt:lpstr>Моніторинг базових соціальних послуг в Синельниківській міській територіальній громаді</vt:lpstr>
      <vt:lpstr>Синельниківський міський центр соціальних служб</vt:lpstr>
      <vt:lpstr>Комунальна установа «Синельниківський міський територіальний центр соціального обслуговування (надання соціальних послуг)</vt:lpstr>
      <vt:lpstr>Презентация PowerPoint</vt:lpstr>
      <vt:lpstr>Презентация PowerPoint</vt:lpstr>
      <vt:lpstr>Презентация PowerPoint</vt:lpstr>
      <vt:lpstr>З метою визначення потреби громади у впровадженні нових соціальних послуг управлінням праці та соціального захисту населення міської ради протягом березня 2026 року проведено анкетування серед мешканців громади: </vt:lpstr>
      <vt:lpstr>Презентация PowerPoint</vt:lpstr>
      <vt:lpstr>Аналіз результатів опрацювання звітів надавачів соціальних послуг  комунального та приватного секторів за 2025 рік показав, що у Синельниківській міській територіальній громаді налагоджена системна робота з надання соціальних послуг сім’ям та особам, які опинилися в СЖО.  Наявні ресурси дають можливість задовільнити попит громадян у соціальних послугах. Мережа надавачів соціальних послуг  у синельниківській міській територіальній громаді має достатні можливості надавати кожній конкретній особі/сім’ї своєчасну і доступну допомогу, яка спрямована на подолання складних життєвих обставин та їх негативного впливу.</vt:lpstr>
      <vt:lpstr> В громаді створена система надання соціальних послуг,проводиться робота щодо розвитку кадрового потенціалу, проводиться інформування населення, надання соціальних послуг забезпечується з використанням кейс-менеджменту (за технічної можливості щорічно зростає кількість соціальних послуг). Разом з тим є необхідність у вдосконаленні системи надання соціальних послуг, а саме: -експертної оцінки ефективності діючої системи; -плануванні послуг та визначення видатків на їх фінансування; -моніторингу та оцінці якості соціальних послуг; -введення посад соціальних менеджерів та їх навчання.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Визначення потреб населення у соціальних послугах Синельниківської міської територіальної громади</dc:title>
  <dc:creator>user2</dc:creator>
  <cp:lastModifiedBy>Світлана Ісаєва</cp:lastModifiedBy>
  <cp:revision>91</cp:revision>
  <cp:lastPrinted>2026-04-02T10:42:00Z</cp:lastPrinted>
  <dcterms:created xsi:type="dcterms:W3CDTF">2026-03-09T12:50:00Z</dcterms:created>
  <dcterms:modified xsi:type="dcterms:W3CDTF">2026-04-28T10:37:29Z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486D19C80BAD42D5AE99ADCF299E0CF9_12</vt:lpwstr>
  </property>
  <property fmtid="{D5CDD505-2E9C-101B-9397-08002B2CF9AE}" pid="3" name="KSOProductBuildVer">
    <vt:lpwstr>1049-12.2.0.23196</vt:lpwstr>
  </property>
</Properties>
</file>