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6" r:id="rId1"/>
  </p:sldMasterIdLst>
  <p:notesMasterIdLst>
    <p:notesMasterId r:id="rId15"/>
  </p:notesMasterIdLst>
  <p:sldIdLst>
    <p:sldId id="279" r:id="rId2"/>
    <p:sldId id="360" r:id="rId3"/>
    <p:sldId id="382" r:id="rId4"/>
    <p:sldId id="364" r:id="rId5"/>
    <p:sldId id="386" r:id="rId6"/>
    <p:sldId id="389" r:id="rId7"/>
    <p:sldId id="381" r:id="rId8"/>
    <p:sldId id="390" r:id="rId9"/>
    <p:sldId id="392" r:id="rId10"/>
    <p:sldId id="370" r:id="rId11"/>
    <p:sldId id="387" r:id="rId12"/>
    <p:sldId id="346" r:id="rId13"/>
    <p:sldId id="286" r:id="rId14"/>
  </p:sldIdLst>
  <p:sldSz cx="12192000" cy="6858000"/>
  <p:notesSz cx="9929813" cy="6797675"/>
  <p:embeddedFontLst>
    <p:embeddedFont>
      <p:font typeface="Arial Black" panose="020B0A04020102020204" pitchFamily="34" charset="0"/>
      <p:regular r:id="rId16"/>
      <p:bold r:id="rId17"/>
    </p:embeddedFont>
    <p:embeddedFont>
      <p:font typeface="Montserrat" panose="00000500000000000000" pitchFamily="2" charset="-52"/>
      <p:regular r:id="rId18"/>
      <p:bold r:id="rId19"/>
      <p:italic r:id="rId20"/>
      <p:boldItalic r:id="rId21"/>
    </p:embeddedFont>
    <p:embeddedFont>
      <p:font typeface="Montserrat Black" panose="00000A00000000000000" pitchFamily="2" charset="-52"/>
      <p:bold r:id="rId22"/>
      <p:boldItalic r:id="rId23"/>
    </p:embeddedFont>
  </p:embeddedFontLst>
  <p:defaultTextStyle>
    <a:defPPr>
      <a:defRPr kern="0"/>
    </a:defPPr>
  </p:defaultTextStyle>
  <p:extLst>
    <p:ext uri="{521415D9-36F7-43E2-AB2F-B90AF26B5E84}">
      <p14:sectionLst xmlns:p14="http://schemas.microsoft.com/office/powerpoint/2010/main">
        <p14:section name="Розділ за замовчуванням" id="{DC932BF7-8D82-44D8-917E-9905750E5A6E}">
          <p14:sldIdLst>
            <p14:sldId id="279"/>
            <p14:sldId id="360"/>
            <p14:sldId id="382"/>
            <p14:sldId id="364"/>
            <p14:sldId id="386"/>
            <p14:sldId id="389"/>
            <p14:sldId id="381"/>
            <p14:sldId id="390"/>
            <p14:sldId id="392"/>
          </p14:sldIdLst>
        </p14:section>
        <p14:section name="Розділ без заголовка" id="{18BA3F89-A914-4644-A864-C836BC2A65F9}">
          <p14:sldIdLst>
            <p14:sldId id="370"/>
            <p14:sldId id="387"/>
            <p14:sldId id="346"/>
            <p14:sldId id="286"/>
          </p14:sldIdLst>
        </p14:section>
      </p14:sectionLst>
    </p:ex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29C"/>
    <a:srgbClr val="1F3469"/>
    <a:srgbClr val="B9B9B9"/>
    <a:srgbClr val="00519C"/>
    <a:srgbClr val="BB20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459" autoAdjust="0"/>
    <p:restoredTop sz="94660"/>
  </p:normalViewPr>
  <p:slideViewPr>
    <p:cSldViewPr>
      <p:cViewPr varScale="1">
        <p:scale>
          <a:sx n="84" d="100"/>
          <a:sy n="84" d="100"/>
        </p:scale>
        <p:origin x="82" y="235"/>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4302919" cy="341458"/>
          </a:xfrm>
          <a:prstGeom prst="rect">
            <a:avLst/>
          </a:prstGeom>
        </p:spPr>
        <p:txBody>
          <a:bodyPr vert="horz" lIns="80275" tIns="40138" rIns="80275" bIns="40138" rtlCol="0"/>
          <a:lstStyle>
            <a:lvl1pPr algn="l">
              <a:defRPr sz="1100"/>
            </a:lvl1pPr>
          </a:lstStyle>
          <a:p>
            <a:endParaRPr lang="uk-UA" dirty="0"/>
          </a:p>
        </p:txBody>
      </p:sp>
      <p:sp>
        <p:nvSpPr>
          <p:cNvPr id="3" name="Місце для дати 2"/>
          <p:cNvSpPr>
            <a:spLocks noGrp="1"/>
          </p:cNvSpPr>
          <p:nvPr>
            <p:ph type="dt" idx="1"/>
          </p:nvPr>
        </p:nvSpPr>
        <p:spPr>
          <a:xfrm>
            <a:off x="5624309" y="0"/>
            <a:ext cx="4302919" cy="341458"/>
          </a:xfrm>
          <a:prstGeom prst="rect">
            <a:avLst/>
          </a:prstGeom>
        </p:spPr>
        <p:txBody>
          <a:bodyPr vert="horz" lIns="80275" tIns="40138" rIns="80275" bIns="40138" rtlCol="0"/>
          <a:lstStyle>
            <a:lvl1pPr algn="r">
              <a:defRPr sz="1100"/>
            </a:lvl1pPr>
          </a:lstStyle>
          <a:p>
            <a:fld id="{C85B05DE-4599-4A87-A65B-5E921F75E39B}" type="datetimeFigureOut">
              <a:rPr lang="uk-UA" smtClean="0"/>
              <a:t>29.07.2026</a:t>
            </a:fld>
            <a:endParaRPr lang="uk-UA" dirty="0"/>
          </a:p>
        </p:txBody>
      </p:sp>
      <p:sp>
        <p:nvSpPr>
          <p:cNvPr id="4" name="Місце для зображення 3"/>
          <p:cNvSpPr>
            <a:spLocks noGrp="1" noRot="1" noChangeAspect="1"/>
          </p:cNvSpPr>
          <p:nvPr>
            <p:ph type="sldImg" idx="2"/>
          </p:nvPr>
        </p:nvSpPr>
        <p:spPr>
          <a:xfrm>
            <a:off x="2927350" y="849313"/>
            <a:ext cx="4075113" cy="2293937"/>
          </a:xfrm>
          <a:prstGeom prst="rect">
            <a:avLst/>
          </a:prstGeom>
          <a:noFill/>
          <a:ln w="12700">
            <a:solidFill>
              <a:prstClr val="black"/>
            </a:solidFill>
          </a:ln>
        </p:spPr>
        <p:txBody>
          <a:bodyPr vert="horz" lIns="80275" tIns="40138" rIns="80275" bIns="40138" rtlCol="0" anchor="ctr"/>
          <a:lstStyle/>
          <a:p>
            <a:endParaRPr lang="uk-UA" dirty="0"/>
          </a:p>
        </p:txBody>
      </p:sp>
      <p:sp>
        <p:nvSpPr>
          <p:cNvPr id="5" name="Місце для нотаток 4"/>
          <p:cNvSpPr>
            <a:spLocks noGrp="1"/>
          </p:cNvSpPr>
          <p:nvPr>
            <p:ph type="body" sz="quarter" idx="3"/>
          </p:nvPr>
        </p:nvSpPr>
        <p:spPr>
          <a:xfrm>
            <a:off x="992982" y="3271382"/>
            <a:ext cx="7943850" cy="2676584"/>
          </a:xfrm>
          <a:prstGeom prst="rect">
            <a:avLst/>
          </a:prstGeom>
        </p:spPr>
        <p:txBody>
          <a:bodyPr vert="horz" lIns="80275" tIns="40138" rIns="80275" bIns="40138"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6456220"/>
            <a:ext cx="4302919" cy="341457"/>
          </a:xfrm>
          <a:prstGeom prst="rect">
            <a:avLst/>
          </a:prstGeom>
        </p:spPr>
        <p:txBody>
          <a:bodyPr vert="horz" lIns="80275" tIns="40138" rIns="80275" bIns="40138" rtlCol="0" anchor="b"/>
          <a:lstStyle>
            <a:lvl1pPr algn="l">
              <a:defRPr sz="1100"/>
            </a:lvl1pPr>
          </a:lstStyle>
          <a:p>
            <a:endParaRPr lang="uk-UA" dirty="0"/>
          </a:p>
        </p:txBody>
      </p:sp>
      <p:sp>
        <p:nvSpPr>
          <p:cNvPr id="7" name="Місце для номера слайда 6"/>
          <p:cNvSpPr>
            <a:spLocks noGrp="1"/>
          </p:cNvSpPr>
          <p:nvPr>
            <p:ph type="sldNum" sz="quarter" idx="5"/>
          </p:nvPr>
        </p:nvSpPr>
        <p:spPr>
          <a:xfrm>
            <a:off x="5624309" y="6456220"/>
            <a:ext cx="4302919" cy="341457"/>
          </a:xfrm>
          <a:prstGeom prst="rect">
            <a:avLst/>
          </a:prstGeom>
        </p:spPr>
        <p:txBody>
          <a:bodyPr vert="horz" lIns="80275" tIns="40138" rIns="80275" bIns="40138" rtlCol="0" anchor="b"/>
          <a:lstStyle>
            <a:lvl1pPr algn="r">
              <a:defRPr sz="1100"/>
            </a:lvl1pPr>
          </a:lstStyle>
          <a:p>
            <a:fld id="{3129D908-9E9F-4E48-B021-005320213D4F}" type="slidenum">
              <a:rPr lang="uk-UA" smtClean="0"/>
              <a:t>‹№›</a:t>
            </a:fld>
            <a:endParaRPr lang="uk-UA" dirty="0"/>
          </a:p>
        </p:txBody>
      </p:sp>
    </p:spTree>
    <p:extLst>
      <p:ext uri="{BB962C8B-B14F-4D97-AF65-F5344CB8AC3E}">
        <p14:creationId xmlns:p14="http://schemas.microsoft.com/office/powerpoint/2010/main" val="3050879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4E5A7443-C3F7-4D71-BF20-60B156860575}" type="datetime1">
              <a:rPr lang="en-US" smtClean="0"/>
              <a:t>7/29/2026</a:t>
            </a:fld>
            <a:endParaRPr lang="en-US"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6F15528-21DE-4FAA-801E-634DDDAF4B2B}" type="slidenum">
              <a:rPr lang="ru-RU" smtClean="0"/>
              <a:t>‹№›</a:t>
            </a:fld>
            <a:endParaRPr lang="ru-RU" dirty="0"/>
          </a:p>
        </p:txBody>
      </p:sp>
    </p:spTree>
    <p:extLst>
      <p:ext uri="{BB962C8B-B14F-4D97-AF65-F5344CB8AC3E}">
        <p14:creationId xmlns:p14="http://schemas.microsoft.com/office/powerpoint/2010/main" val="2298012400"/>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E5A7443-C3F7-4D71-BF20-60B156860575}" type="datetime1">
              <a:rPr lang="en-US" smtClean="0"/>
              <a:t>7/29/2026</a:t>
            </a:fld>
            <a:endParaRPr lang="en-US"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6F15528-21DE-4FAA-801E-634DDDAF4B2B}" type="slidenum">
              <a:rPr lang="ru-RU" smtClean="0"/>
              <a:t>‹№›</a:t>
            </a:fld>
            <a:endParaRPr lang="ru-RU" dirty="0"/>
          </a:p>
        </p:txBody>
      </p:sp>
    </p:spTree>
    <p:extLst>
      <p:ext uri="{BB962C8B-B14F-4D97-AF65-F5344CB8AC3E}">
        <p14:creationId xmlns:p14="http://schemas.microsoft.com/office/powerpoint/2010/main" val="147794351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E5A7443-C3F7-4D71-BF20-60B156860575}" type="datetime1">
              <a:rPr lang="en-US" smtClean="0"/>
              <a:t>7/29/2026</a:t>
            </a:fld>
            <a:endParaRPr lang="en-US"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6F15528-21DE-4FAA-801E-634DDDAF4B2B}" type="slidenum">
              <a:rPr lang="ru-RU" smtClean="0"/>
              <a:t>‹№›</a:t>
            </a:fld>
            <a:endParaRPr lang="ru-RU" dirty="0"/>
          </a:p>
        </p:txBody>
      </p:sp>
    </p:spTree>
    <p:extLst>
      <p:ext uri="{BB962C8B-B14F-4D97-AF65-F5344CB8AC3E}">
        <p14:creationId xmlns:p14="http://schemas.microsoft.com/office/powerpoint/2010/main" val="3811883693"/>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E5A7443-C3F7-4D71-BF20-60B156860575}" type="datetime1">
              <a:rPr lang="en-US" smtClean="0"/>
              <a:t>7/29/2026</a:t>
            </a:fld>
            <a:endParaRPr lang="en-US"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6F15528-21DE-4FAA-801E-634DDDAF4B2B}" type="slidenum">
              <a:rPr lang="ru-RU" smtClean="0"/>
              <a:t>‹№›</a:t>
            </a:fld>
            <a:endParaRPr lang="ru-RU" dirty="0"/>
          </a:p>
        </p:txBody>
      </p:sp>
    </p:spTree>
    <p:extLst>
      <p:ext uri="{BB962C8B-B14F-4D97-AF65-F5344CB8AC3E}">
        <p14:creationId xmlns:p14="http://schemas.microsoft.com/office/powerpoint/2010/main" val="361636393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4E5A7443-C3F7-4D71-BF20-60B156860575}" type="datetime1">
              <a:rPr lang="en-US" smtClean="0"/>
              <a:t>7/29/2026</a:t>
            </a:fld>
            <a:endParaRPr lang="en-US"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6F15528-21DE-4FAA-801E-634DDDAF4B2B}" type="slidenum">
              <a:rPr lang="ru-RU" smtClean="0"/>
              <a:t>‹№›</a:t>
            </a:fld>
            <a:endParaRPr lang="ru-RU" dirty="0"/>
          </a:p>
        </p:txBody>
      </p:sp>
    </p:spTree>
    <p:extLst>
      <p:ext uri="{BB962C8B-B14F-4D97-AF65-F5344CB8AC3E}">
        <p14:creationId xmlns:p14="http://schemas.microsoft.com/office/powerpoint/2010/main" val="2816913412"/>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4E5A7443-C3F7-4D71-BF20-60B156860575}" type="datetime1">
              <a:rPr lang="en-US" smtClean="0"/>
              <a:t>7/29/2026</a:t>
            </a:fld>
            <a:endParaRPr lang="en-US"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6F15528-21DE-4FAA-801E-634DDDAF4B2B}" type="slidenum">
              <a:rPr lang="ru-RU" smtClean="0"/>
              <a:t>‹№›</a:t>
            </a:fld>
            <a:endParaRPr lang="ru-RU" dirty="0"/>
          </a:p>
        </p:txBody>
      </p:sp>
    </p:spTree>
    <p:extLst>
      <p:ext uri="{BB962C8B-B14F-4D97-AF65-F5344CB8AC3E}">
        <p14:creationId xmlns:p14="http://schemas.microsoft.com/office/powerpoint/2010/main" val="4114749854"/>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4E5A7443-C3F7-4D71-BF20-60B156860575}" type="datetime1">
              <a:rPr lang="en-US" smtClean="0"/>
              <a:t>7/29/2026</a:t>
            </a:fld>
            <a:endParaRPr lang="en-US"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B6F15528-21DE-4FAA-801E-634DDDAF4B2B}" type="slidenum">
              <a:rPr lang="ru-RU" smtClean="0"/>
              <a:t>‹№›</a:t>
            </a:fld>
            <a:endParaRPr lang="ru-RU" dirty="0"/>
          </a:p>
        </p:txBody>
      </p:sp>
    </p:spTree>
    <p:extLst>
      <p:ext uri="{BB962C8B-B14F-4D97-AF65-F5344CB8AC3E}">
        <p14:creationId xmlns:p14="http://schemas.microsoft.com/office/powerpoint/2010/main" val="763401977"/>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4E5A7443-C3F7-4D71-BF20-60B156860575}" type="datetime1">
              <a:rPr lang="en-US" smtClean="0"/>
              <a:t>7/29/2026</a:t>
            </a:fld>
            <a:endParaRPr lang="en-US"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B6F15528-21DE-4FAA-801E-634DDDAF4B2B}" type="slidenum">
              <a:rPr lang="ru-RU" smtClean="0"/>
              <a:t>‹№›</a:t>
            </a:fld>
            <a:endParaRPr lang="ru-RU" dirty="0"/>
          </a:p>
        </p:txBody>
      </p:sp>
    </p:spTree>
    <p:extLst>
      <p:ext uri="{BB962C8B-B14F-4D97-AF65-F5344CB8AC3E}">
        <p14:creationId xmlns:p14="http://schemas.microsoft.com/office/powerpoint/2010/main" val="2159571676"/>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E5A7443-C3F7-4D71-BF20-60B156860575}" type="datetime1">
              <a:rPr lang="en-US" smtClean="0"/>
              <a:t>7/29/2026</a:t>
            </a:fld>
            <a:endParaRPr lang="en-US"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B6F15528-21DE-4FAA-801E-634DDDAF4B2B}" type="slidenum">
              <a:rPr lang="ru-RU" smtClean="0"/>
              <a:t>‹№›</a:t>
            </a:fld>
            <a:endParaRPr lang="ru-RU" dirty="0"/>
          </a:p>
        </p:txBody>
      </p:sp>
    </p:spTree>
    <p:extLst>
      <p:ext uri="{BB962C8B-B14F-4D97-AF65-F5344CB8AC3E}">
        <p14:creationId xmlns:p14="http://schemas.microsoft.com/office/powerpoint/2010/main" val="2549435824"/>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4E5A7443-C3F7-4D71-BF20-60B156860575}" type="datetime1">
              <a:rPr lang="en-US" smtClean="0"/>
              <a:t>7/29/2026</a:t>
            </a:fld>
            <a:endParaRPr lang="en-US"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6F15528-21DE-4FAA-801E-634DDDAF4B2B}" type="slidenum">
              <a:rPr lang="ru-RU" smtClean="0"/>
              <a:t>‹№›</a:t>
            </a:fld>
            <a:endParaRPr lang="ru-RU" dirty="0"/>
          </a:p>
        </p:txBody>
      </p:sp>
    </p:spTree>
    <p:extLst>
      <p:ext uri="{BB962C8B-B14F-4D97-AF65-F5344CB8AC3E}">
        <p14:creationId xmlns:p14="http://schemas.microsoft.com/office/powerpoint/2010/main" val="2298342332"/>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4E5A7443-C3F7-4D71-BF20-60B156860575}" type="datetime1">
              <a:rPr lang="en-US" smtClean="0"/>
              <a:t>7/29/2026</a:t>
            </a:fld>
            <a:endParaRPr lang="en-US"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6F15528-21DE-4FAA-801E-634DDDAF4B2B}" type="slidenum">
              <a:rPr lang="ru-RU" smtClean="0"/>
              <a:t>‹№›</a:t>
            </a:fld>
            <a:endParaRPr lang="ru-RU" dirty="0"/>
          </a:p>
        </p:txBody>
      </p:sp>
    </p:spTree>
    <p:extLst>
      <p:ext uri="{BB962C8B-B14F-4D97-AF65-F5344CB8AC3E}">
        <p14:creationId xmlns:p14="http://schemas.microsoft.com/office/powerpoint/2010/main" val="1478892679"/>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5A7443-C3F7-4D71-BF20-60B156860575}" type="datetime1">
              <a:rPr lang="en-US" smtClean="0"/>
              <a:t>7/29/2026</a:t>
            </a:fld>
            <a:endParaRPr lang="en-US" dirty="0"/>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ru-RU" smtClean="0"/>
              <a:t>‹№›</a:t>
            </a:fld>
            <a:endParaRPr lang="ru-RU" dirty="0"/>
          </a:p>
        </p:txBody>
      </p:sp>
    </p:spTree>
    <p:extLst>
      <p:ext uri="{BB962C8B-B14F-4D97-AF65-F5344CB8AC3E}">
        <p14:creationId xmlns:p14="http://schemas.microsoft.com/office/powerpoint/2010/main" val="174639997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prostir.ua/?grants=navchalnyj-vizyt-do-polschi-dlya-predstavnykiv-hromad-ternopilskoji-oblasti" TargetMode="External"/><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hyperlink" Target="https://www.prostir.ua/?grants=shkola-dlya-hromad-kultura-u-vidnovlenni-hvylya-2-zpz"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europeanheritageawards.eu/apply/" TargetMode="External"/><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hyperlink" Target="https://eu-regions-week.europa.eu/"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mailto:o.riabokon@auc.org.ua" TargetMode="External"/><Relationship Id="rId7" Type="http://schemas.openxmlformats.org/officeDocument/2006/relationships/image" Target="../media/image4.png"/><Relationship Id="rId2" Type="http://schemas.openxmlformats.org/officeDocument/2006/relationships/hyperlink" Target="mailto:n.gusarevych@auc.org.ua" TargetMode="External"/><Relationship Id="rId1" Type="http://schemas.openxmlformats.org/officeDocument/2006/relationships/slideLayout" Target="../slideLayouts/slideLayout2.xml"/><Relationship Id="rId6" Type="http://schemas.openxmlformats.org/officeDocument/2006/relationships/hyperlink" Target="mailto:u.yamkovoi@auc.org.ua" TargetMode="External"/><Relationship Id="rId5" Type="http://schemas.openxmlformats.org/officeDocument/2006/relationships/hyperlink" Target="mailto:o.trofymliuk@auc.org.ua" TargetMode="External"/><Relationship Id="rId4" Type="http://schemas.openxmlformats.org/officeDocument/2006/relationships/hyperlink" Target="mailto:y.selikhova@auc.org.ua"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mailto:info@auc.org.ua"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hyperlink" Target="https://www.prostir.ua/?grants=pidtrymka-nadannya-yakisnyh-ta-dostupnyh-posluh-na-mistsevomu-rivni-zpz"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docs.google.com/forms/d/e/1FAIpQLSfUIH8hxYIq5aeP5nHwWvK5n0ihWaM_8T8ukSE1w9oi7Zddtw/viewform"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patients.org.ua/novyny/konkurs-grantovyh-propozyczij-spromozhni-gromady-dlya-pidtrymky-osib-z-invalidnistyu/"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www.prostir.ua/?grants=rozbudova-spromozhnosti-medychnyh-pratsivnykiv-fahivtsiv-z-reabilitatsiji-ta-inshyh-pratsivnykiv-sfery-ohorony-zdorovya-zpz"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lifcivic.com/"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gurt.org.ua/news/grants/112022/"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ucf.in.ua/news/ikp_eu"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ec.europa.eu/info/funding-tenders/opportunities/portal/screen/opportunities/competitive-calls-cs/14682?order=DESC&amp;pageNumber=1&amp;pageSize=50&amp;sortBy=startDate&amp;keywords=Ukraine&amp;isExactMatch=true&amp;status=31094502"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irf.ua/contest/small-grants-norad-sida/"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ec.europa.eu/info/funding-tenders/opportunities/portal/screen/opportunities/topic-details/ERDFTA-2026-UAACQUIS22?order=DESC&amp;pageNumber=1&amp;pageSize=50&amp;sortBy=startDate&amp;keywords=Ukraine&amp;isExactMatch=true&amp;status=31094502"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ednannia.ua/tryvaiut-hrantovi-konkursy/platformy-spivpratsi-hromsuspilstva"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ucf.in.ua/m_lots/6a3d3d80f345914f7911c7c2"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application.cei.int/application/kep-2026/"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www.facebook.com/story.php?story_fbid=1465530688941244&amp;id=100064529808608&amp;mibextid=wwXIfr&amp;rdid=3peljSrWAWuXVVeh"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details/life-2026-cet-pda"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www.facebook.com/story.php?story_fbid=1465530688941244&amp;id=100064529808608&amp;mibextid=wwXIfr&amp;rdid=3peljSrWAWuXVVeh"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B0E5BF9E-A937-05A2-E3F9-76F055D8A5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28"/>
            <a:ext cx="12192000" cy="6857143"/>
          </a:xfrm>
          <a:prstGeom prst="rect">
            <a:avLst/>
          </a:prstGeom>
        </p:spPr>
      </p:pic>
      <p:sp>
        <p:nvSpPr>
          <p:cNvPr id="13" name="Заголовок 1">
            <a:extLst>
              <a:ext uri="{FF2B5EF4-FFF2-40B4-BE49-F238E27FC236}">
                <a16:creationId xmlns:a16="http://schemas.microsoft.com/office/drawing/2014/main" id="{834CB973-AC75-A466-B363-961640F74B5B}"/>
              </a:ext>
            </a:extLst>
          </p:cNvPr>
          <p:cNvSpPr txBox="1">
            <a:spLocks/>
          </p:cNvSpPr>
          <p:nvPr/>
        </p:nvSpPr>
        <p:spPr>
          <a:xfrm>
            <a:off x="381000" y="2286000"/>
            <a:ext cx="11201400" cy="3691588"/>
          </a:xfrm>
          <a:prstGeom prst="rect">
            <a:avLst/>
          </a:prstGeom>
        </p:spPr>
        <p:txBody>
          <a:bodyPr wrap="square" lIns="0" tIns="0" rIns="0" bIns="0">
            <a:spAutoFit/>
          </a:bodyPr>
          <a:lstStyle>
            <a:lvl1pPr>
              <a:defRPr sz="1800" b="1" i="0">
                <a:solidFill>
                  <a:srgbClr val="2F5597"/>
                </a:solidFill>
                <a:latin typeface="Calibri"/>
                <a:ea typeface="+mj-ea"/>
                <a:cs typeface="Calibri"/>
              </a:defRPr>
            </a:lvl1pPr>
          </a:lstStyle>
          <a:p>
            <a:pPr algn="ctr">
              <a:lnSpc>
                <a:spcPct val="107000"/>
              </a:lnSpc>
            </a:pPr>
            <a:endParaRPr lang="en-US" sz="2800" dirty="0">
              <a:solidFill>
                <a:srgbClr val="00529C"/>
              </a:solidFill>
              <a:latin typeface="Montserrat" panose="00000500000000000000" pitchFamily="2" charset="-52"/>
              <a:cs typeface="Mongolian Baiti" panose="03000500000000000000" pitchFamily="66" charset="0"/>
            </a:endParaRPr>
          </a:p>
          <a:p>
            <a:pPr algn="ctr">
              <a:lnSpc>
                <a:spcPct val="107000"/>
              </a:lnSpc>
            </a:pPr>
            <a:r>
              <a:rPr lang="uk-UA" sz="2200" dirty="0">
                <a:solidFill>
                  <a:srgbClr val="00529C"/>
                </a:solidFill>
                <a:latin typeface="Montserrat" panose="00000500000000000000" pitchFamily="2" charset="-52"/>
                <a:ea typeface="MingLiU-ExtB" panose="02020500000000000000" pitchFamily="18" charset="-120"/>
                <a:cs typeface="Mongolian Baiti" panose="03000500000000000000" pitchFamily="66" charset="0"/>
              </a:rPr>
              <a:t>МУНІЦИПАЛЬНИЙ ЦЕНТР ВІДНОВЛЕННЯ</a:t>
            </a:r>
          </a:p>
          <a:p>
            <a:pPr algn="ctr">
              <a:lnSpc>
                <a:spcPct val="107000"/>
              </a:lnSpc>
            </a:pPr>
            <a:endParaRPr lang="uk-UA" sz="3500" dirty="0">
              <a:solidFill>
                <a:srgbClr val="00529C"/>
              </a:solidFill>
              <a:latin typeface="Montserrat" panose="00000500000000000000" pitchFamily="2" charset="-52"/>
              <a:ea typeface="MingLiU-ExtB" panose="02020500000000000000" pitchFamily="18" charset="-120"/>
              <a:cs typeface="Mongolian Baiti" panose="03000500000000000000" pitchFamily="66" charset="0"/>
            </a:endParaRPr>
          </a:p>
          <a:p>
            <a:pPr algn="ctr">
              <a:lnSpc>
                <a:spcPct val="107000"/>
              </a:lnSpc>
            </a:pPr>
            <a:r>
              <a:rPr lang="uk-UA" sz="3500" b="0" dirty="0">
                <a:solidFill>
                  <a:srgbClr val="00529C"/>
                </a:solidFill>
                <a:latin typeface="Montserrat Black" panose="00000A00000000000000" pitchFamily="2" charset="-52"/>
                <a:ea typeface="MingLiU-ExtB" panose="02020500000000000000" pitchFamily="18" charset="-120"/>
                <a:cs typeface="Mongolian Baiti" panose="03000500000000000000" pitchFamily="66" charset="0"/>
              </a:rPr>
              <a:t>ДОБІРКА </a:t>
            </a:r>
          </a:p>
          <a:p>
            <a:pPr algn="ctr">
              <a:lnSpc>
                <a:spcPct val="107000"/>
              </a:lnSpc>
            </a:pPr>
            <a:r>
              <a:rPr lang="uk-UA" sz="3500" b="0" dirty="0">
                <a:solidFill>
                  <a:srgbClr val="00529C"/>
                </a:solidFill>
                <a:latin typeface="Montserrat Black" panose="00000A00000000000000" pitchFamily="2" charset="-52"/>
                <a:ea typeface="MingLiU-ExtB" panose="02020500000000000000" pitchFamily="18" charset="-120"/>
                <a:cs typeface="Mongolian Baiti" panose="03000500000000000000" pitchFamily="66" charset="0"/>
              </a:rPr>
              <a:t>АКТУАЛЬНИХ ГРАНТОВИХ МОЖЛИВОСТЕЙ</a:t>
            </a:r>
          </a:p>
          <a:p>
            <a:pPr algn="ctr">
              <a:lnSpc>
                <a:spcPct val="107000"/>
              </a:lnSpc>
              <a:spcAft>
                <a:spcPts val="800"/>
              </a:spcAft>
            </a:pPr>
            <a:endParaRPr lang="uk-UA" b="0" dirty="0">
              <a:solidFill>
                <a:srgbClr val="00529C"/>
              </a:solidFill>
              <a:latin typeface="Montserrat" panose="00000500000000000000" pitchFamily="2" charset="-52"/>
              <a:ea typeface="Calibri" panose="020F0502020204030204" pitchFamily="34" charset="0"/>
              <a:cs typeface="Mongolian Baiti" panose="03000500000000000000" pitchFamily="66" charset="0"/>
            </a:endParaRPr>
          </a:p>
          <a:p>
            <a:pPr algn="ctr">
              <a:lnSpc>
                <a:spcPct val="107000"/>
              </a:lnSpc>
              <a:spcAft>
                <a:spcPts val="800"/>
              </a:spcAft>
            </a:pPr>
            <a:endParaRPr lang="uk-UA" b="0" dirty="0">
              <a:solidFill>
                <a:srgbClr val="00529C"/>
              </a:solidFill>
              <a:latin typeface="Montserrat" panose="00000500000000000000" pitchFamily="2" charset="-52"/>
              <a:ea typeface="Calibri" panose="020F0502020204030204" pitchFamily="34" charset="0"/>
              <a:cs typeface="Mongolian Baiti" panose="03000500000000000000" pitchFamily="66" charset="0"/>
            </a:endParaRPr>
          </a:p>
          <a:p>
            <a:pPr algn="ctr">
              <a:lnSpc>
                <a:spcPct val="107000"/>
              </a:lnSpc>
              <a:spcAft>
                <a:spcPts val="800"/>
              </a:spcAft>
            </a:pPr>
            <a:r>
              <a:rPr lang="uk-UA" sz="2200" b="0" dirty="0">
                <a:solidFill>
                  <a:srgbClr val="00529C"/>
                </a:solidFill>
                <a:latin typeface="Montserrat" panose="00000500000000000000" pitchFamily="2" charset="-52"/>
                <a:ea typeface="Calibri" panose="020F0502020204030204" pitchFamily="34" charset="0"/>
                <a:cs typeface="Mongolian Baiti" panose="03000500000000000000" pitchFamily="66" charset="0"/>
              </a:rPr>
              <a:t>серпень 2026</a:t>
            </a:r>
          </a:p>
        </p:txBody>
      </p:sp>
      <p:pic>
        <p:nvPicPr>
          <p:cNvPr id="3" name="Рисунок 2">
            <a:extLst>
              <a:ext uri="{FF2B5EF4-FFF2-40B4-BE49-F238E27FC236}">
                <a16:creationId xmlns:a16="http://schemas.microsoft.com/office/drawing/2014/main" id="{0062FD34-05A5-1400-BF32-A9318005E2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859076"/>
            <a:ext cx="6934200" cy="1379688"/>
          </a:xfrm>
          <a:prstGeom prst="rect">
            <a:avLst/>
          </a:prstGeom>
        </p:spPr>
      </p:pic>
    </p:spTree>
    <p:extLst>
      <p:ext uri="{BB962C8B-B14F-4D97-AF65-F5344CB8AC3E}">
        <p14:creationId xmlns:p14="http://schemas.microsoft.com/office/powerpoint/2010/main" val="28475798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09273-869E-9DBD-1585-3B318D004BA2}"/>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7A9E1F-861D-6A51-5AC2-2BE098553E69}"/>
              </a:ext>
            </a:extLst>
          </p:cNvPr>
          <p:cNvSpPr>
            <a:spLocks noGrp="1"/>
          </p:cNvSpPr>
          <p:nvPr>
            <p:ph type="title"/>
          </p:nvPr>
        </p:nvSpPr>
        <p:spPr>
          <a:xfrm>
            <a:off x="609600" y="76200"/>
            <a:ext cx="10972800" cy="1489986"/>
          </a:xfrm>
        </p:spPr>
        <p:txBody>
          <a:bodyPr/>
          <a:lstStyle/>
          <a:p>
            <a:pPr lvl="0">
              <a:spcBef>
                <a:spcPts val="0"/>
              </a:spcBef>
              <a:defRPr/>
            </a:pPr>
            <a:br>
              <a:rPr kumimoji="0" lang="uk-UA" sz="2000" b="0" i="0" u="none" strike="noStrike" kern="0" cap="none" spc="0" normalizeH="0" baseline="0" noProof="0" dirty="0">
                <a:ln>
                  <a:noFill/>
                </a:ln>
                <a:gradFill>
                  <a:gsLst>
                    <a:gs pos="100000">
                      <a:srgbClr val="BB2031"/>
                    </a:gs>
                    <a:gs pos="26000">
                      <a:srgbClr val="00519C"/>
                    </a:gs>
                  </a:gsLst>
                  <a:lin ang="5400000" scaled="1"/>
                </a:gradFill>
                <a:effectLst/>
                <a:uLnTx/>
                <a:uFillTx/>
                <a:latin typeface="Arial Black" panose="020B0A04020102020204" pitchFamily="34" charset="0"/>
                <a:ea typeface="Calibri" panose="020F0502020204030204" pitchFamily="34" charset="0"/>
                <a:cs typeface="Arial" panose="020B0604020202020204" pitchFamily="34" charset="0"/>
              </a:rPr>
            </a:br>
            <a:r>
              <a:rPr lang="uk-UA" sz="3500" b="1" dirty="0">
                <a:solidFill>
                  <a:srgbClr val="2F5597"/>
                </a:solidFill>
                <a:latin typeface="Calibri"/>
                <a:ea typeface="MingLiU-ExtB" panose="02020500000000000000" pitchFamily="18" charset="-120"/>
                <a:cs typeface="Mongolian Baiti" panose="03000500000000000000" pitchFamily="66" charset="0"/>
              </a:rPr>
              <a:t>Навчальні програми та тренінги</a:t>
            </a:r>
          </a:p>
        </p:txBody>
      </p:sp>
      <p:sp>
        <p:nvSpPr>
          <p:cNvPr id="4" name="Номер слайда 3">
            <a:extLst>
              <a:ext uri="{FF2B5EF4-FFF2-40B4-BE49-F238E27FC236}">
                <a16:creationId xmlns:a16="http://schemas.microsoft.com/office/drawing/2014/main" id="{90AC4459-CC10-86D3-258E-5F1986566215}"/>
              </a:ext>
            </a:extLst>
          </p:cNvPr>
          <p:cNvSpPr>
            <a:spLocks noGrp="1"/>
          </p:cNvSpPr>
          <p:nvPr>
            <p:ph type="sldNum" sz="quarter" idx="12"/>
          </p:nvPr>
        </p:nvSpPr>
        <p:spPr>
          <a:xfrm>
            <a:off x="9347200" y="6443090"/>
            <a:ext cx="2844800" cy="365125"/>
          </a:xfrm>
        </p:spPr>
        <p:txBody>
          <a:bodyPr/>
          <a:lstStyle/>
          <a:p>
            <a:fld id="{B6F15528-21DE-4FAA-801E-634DDDAF4B2B}" type="slidenum">
              <a:rPr lang="ru-RU" sz="2400" smtClean="0">
                <a:solidFill>
                  <a:schemeClr val="bg1"/>
                </a:solidFill>
                <a:latin typeface="Arial Black" panose="020B0A04020102020204" pitchFamily="34" charset="0"/>
              </a:rPr>
              <a:t>10</a:t>
            </a:fld>
            <a:endParaRPr lang="ru-RU" sz="2400" dirty="0">
              <a:solidFill>
                <a:schemeClr val="bg1"/>
              </a:solidFill>
              <a:latin typeface="Arial Black" panose="020B0A04020102020204" pitchFamily="34" charset="0"/>
            </a:endParaRPr>
          </a:p>
        </p:txBody>
      </p:sp>
      <p:sp>
        <p:nvSpPr>
          <p:cNvPr id="6" name="Объект 2">
            <a:extLst>
              <a:ext uri="{FF2B5EF4-FFF2-40B4-BE49-F238E27FC236}">
                <a16:creationId xmlns:a16="http://schemas.microsoft.com/office/drawing/2014/main" id="{313F488F-2EA9-32FA-883D-6B1F5DBC4CE1}"/>
              </a:ext>
            </a:extLst>
          </p:cNvPr>
          <p:cNvSpPr txBox="1">
            <a:spLocks/>
          </p:cNvSpPr>
          <p:nvPr/>
        </p:nvSpPr>
        <p:spPr>
          <a:xfrm>
            <a:off x="6096000" y="1219200"/>
            <a:ext cx="5638800" cy="470138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450000" algn="just">
              <a:spcBef>
                <a:spcPts val="0"/>
              </a:spcBef>
              <a:buFont typeface="Arial" pitchFamily="34" charset="0"/>
              <a:buNone/>
            </a:pPr>
            <a:endParaRPr lang="uk-UA" sz="1800" dirty="0">
              <a:solidFill>
                <a:srgbClr val="00519C"/>
              </a:solidFill>
              <a:latin typeface="Arial" panose="020B0604020202020204" pitchFamily="34" charset="0"/>
              <a:cs typeface="Arial" panose="020B0604020202020204" pitchFamily="34" charset="0"/>
            </a:endParaRPr>
          </a:p>
        </p:txBody>
      </p:sp>
      <p:sp>
        <p:nvSpPr>
          <p:cNvPr id="7" name="Объект 2">
            <a:extLst>
              <a:ext uri="{FF2B5EF4-FFF2-40B4-BE49-F238E27FC236}">
                <a16:creationId xmlns:a16="http://schemas.microsoft.com/office/drawing/2014/main" id="{A7BE5013-1821-58EA-1F1D-D5E36310CA65}"/>
              </a:ext>
            </a:extLst>
          </p:cNvPr>
          <p:cNvSpPr txBox="1">
            <a:spLocks/>
          </p:cNvSpPr>
          <p:nvPr/>
        </p:nvSpPr>
        <p:spPr>
          <a:xfrm>
            <a:off x="954025" y="842614"/>
            <a:ext cx="5410200" cy="4800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450000" algn="just">
              <a:spcBef>
                <a:spcPts val="0"/>
              </a:spcBef>
              <a:buFont typeface="Arial" pitchFamily="34" charset="0"/>
              <a:buNone/>
            </a:pPr>
            <a:endParaRPr lang="uk-UA" sz="1800" dirty="0">
              <a:solidFill>
                <a:srgbClr val="00519C"/>
              </a:solidFill>
              <a:latin typeface="Arial" panose="020B0604020202020204" pitchFamily="34" charset="0"/>
              <a:cs typeface="Arial" panose="020B0604020202020204" pitchFamily="34" charset="0"/>
            </a:endParaRPr>
          </a:p>
        </p:txBody>
      </p:sp>
      <p:pic>
        <p:nvPicPr>
          <p:cNvPr id="8" name="Рисунок 7">
            <a:extLst>
              <a:ext uri="{FF2B5EF4-FFF2-40B4-BE49-F238E27FC236}">
                <a16:creationId xmlns:a16="http://schemas.microsoft.com/office/drawing/2014/main" id="{2AF8141C-5C4C-9C3B-B219-712C7560CD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76200"/>
            <a:ext cx="2819400" cy="545424"/>
          </a:xfrm>
          <a:prstGeom prst="rect">
            <a:avLst/>
          </a:prstGeom>
        </p:spPr>
      </p:pic>
      <p:sp>
        <p:nvSpPr>
          <p:cNvPr id="9" name="TextBox 8">
            <a:extLst>
              <a:ext uri="{FF2B5EF4-FFF2-40B4-BE49-F238E27FC236}">
                <a16:creationId xmlns:a16="http://schemas.microsoft.com/office/drawing/2014/main" id="{88BE9D47-A093-5A7E-2A32-D9E5F2E9D8E6}"/>
              </a:ext>
            </a:extLst>
          </p:cNvPr>
          <p:cNvSpPr txBox="1"/>
          <p:nvPr/>
        </p:nvSpPr>
        <p:spPr>
          <a:xfrm>
            <a:off x="691896" y="1065410"/>
            <a:ext cx="10820400" cy="2662267"/>
          </a:xfrm>
          <a:prstGeom prst="rect">
            <a:avLst/>
          </a:prstGeom>
          <a:noFill/>
        </p:spPr>
        <p:txBody>
          <a:bodyPr wrap="square">
            <a:spAutoFit/>
          </a:bodyPr>
          <a:lstStyle/>
          <a:p>
            <a:pPr algn="ctr" fontAlgn="base">
              <a:lnSpc>
                <a:spcPct val="150000"/>
              </a:lnSpc>
            </a:pPr>
            <a:r>
              <a:rPr lang="uk-UA" sz="1400" b="1" u="sng" kern="100" dirty="0">
                <a:solidFill>
                  <a:srgbClr val="0563C1"/>
                </a:solidFill>
                <a:latin typeface="Times New Roman" panose="02020603050405020304" pitchFamily="18" charset="0"/>
                <a:cs typeface="Times New Roman" panose="02020603050405020304" pitchFamily="18" charset="0"/>
              </a:rPr>
              <a:t>Навчальний візит до Польщі для представників громад Тернопільської області</a:t>
            </a:r>
          </a:p>
          <a:p>
            <a:pPr marL="285750" indent="-285750" algn="just" fontAlgn="base">
              <a:buFont typeface="Arial" panose="020B0604020202020204" pitchFamily="34" charset="0"/>
              <a:buChar char="•"/>
            </a:pPr>
            <a:r>
              <a:rPr lang="ru-RU" sz="1400" b="1" kern="100" dirty="0" err="1">
                <a:latin typeface="Times New Roman" panose="02020603050405020304" pitchFamily="18" charset="0"/>
                <a:cs typeface="Times New Roman" panose="02020603050405020304" pitchFamily="18" charset="0"/>
              </a:rPr>
              <a:t>Грантодавець</a:t>
            </a:r>
            <a:r>
              <a:rPr lang="ru-RU" sz="1400" b="1" kern="100" dirty="0">
                <a:latin typeface="Times New Roman" panose="02020603050405020304" pitchFamily="18" charset="0"/>
                <a:cs typeface="Times New Roman" panose="02020603050405020304" pitchFamily="18" charset="0"/>
              </a:rPr>
              <a:t>: </a:t>
            </a:r>
            <a:r>
              <a:rPr lang="uk-UA" sz="1400" kern="100" dirty="0">
                <a:latin typeface="Times New Roman" panose="02020603050405020304" pitchFamily="18" charset="0"/>
                <a:cs typeface="Times New Roman" panose="02020603050405020304" pitchFamily="18" charset="0"/>
              </a:rPr>
              <a:t>БО БФ “</a:t>
            </a:r>
            <a:r>
              <a:rPr lang="uk-UA" sz="1400" kern="100" dirty="0" err="1">
                <a:latin typeface="Times New Roman" panose="02020603050405020304" pitchFamily="18" charset="0"/>
                <a:cs typeface="Times New Roman" panose="02020603050405020304" pitchFamily="18" charset="0"/>
              </a:rPr>
              <a:t>Social</a:t>
            </a:r>
            <a:r>
              <a:rPr lang="uk-UA" sz="1400" kern="100" dirty="0">
                <a:latin typeface="Times New Roman" panose="02020603050405020304" pitchFamily="18" charset="0"/>
                <a:cs typeface="Times New Roman" panose="02020603050405020304" pitchFamily="18" charset="0"/>
              </a:rPr>
              <a:t> </a:t>
            </a:r>
            <a:r>
              <a:rPr lang="uk-UA" sz="1400" kern="100" dirty="0" err="1">
                <a:latin typeface="Times New Roman" panose="02020603050405020304" pitchFamily="18" charset="0"/>
                <a:cs typeface="Times New Roman" panose="02020603050405020304" pitchFamily="18" charset="0"/>
              </a:rPr>
              <a:t>Economy</a:t>
            </a:r>
            <a:r>
              <a:rPr lang="uk-UA" sz="1400" kern="100" dirty="0">
                <a:latin typeface="Times New Roman" panose="02020603050405020304" pitchFamily="18" charset="0"/>
                <a:cs typeface="Times New Roman" panose="02020603050405020304" pitchFamily="18" charset="0"/>
              </a:rPr>
              <a:t> </a:t>
            </a:r>
            <a:r>
              <a:rPr lang="uk-UA" sz="1400" kern="100" dirty="0" err="1">
                <a:latin typeface="Times New Roman" panose="02020603050405020304" pitchFamily="18" charset="0"/>
                <a:cs typeface="Times New Roman" panose="02020603050405020304" pitchFamily="18" charset="0"/>
              </a:rPr>
              <a:t>Ukraine</a:t>
            </a:r>
            <a:r>
              <a:rPr lang="uk-UA" sz="1400" kern="100" dirty="0">
                <a:latin typeface="Times New Roman" panose="02020603050405020304" pitchFamily="18" charset="0"/>
                <a:cs typeface="Times New Roman" panose="02020603050405020304" pitchFamily="18" charset="0"/>
              </a:rPr>
              <a:t>” за дорученням Уряду Німеччини </a:t>
            </a:r>
            <a:r>
              <a:rPr lang="uk-UA" sz="1400" kern="100" dirty="0" err="1">
                <a:latin typeface="Times New Roman" panose="02020603050405020304" pitchFamily="18" charset="0"/>
                <a:cs typeface="Times New Roman" panose="02020603050405020304" pitchFamily="18" charset="0"/>
              </a:rPr>
              <a:t>Deutsche</a:t>
            </a:r>
            <a:r>
              <a:rPr lang="uk-UA" sz="1400" kern="100" dirty="0">
                <a:latin typeface="Times New Roman" panose="02020603050405020304" pitchFamily="18" charset="0"/>
                <a:cs typeface="Times New Roman" panose="02020603050405020304" pitchFamily="18" charset="0"/>
              </a:rPr>
              <a:t> </a:t>
            </a:r>
            <a:r>
              <a:rPr lang="uk-UA" sz="1400" kern="100" dirty="0" err="1">
                <a:latin typeface="Times New Roman" panose="02020603050405020304" pitchFamily="18" charset="0"/>
                <a:cs typeface="Times New Roman" panose="02020603050405020304" pitchFamily="18" charset="0"/>
              </a:rPr>
              <a:t>Gesellschaft</a:t>
            </a:r>
            <a:r>
              <a:rPr lang="uk-UA" sz="1400" kern="100" dirty="0">
                <a:latin typeface="Times New Roman" panose="02020603050405020304" pitchFamily="18" charset="0"/>
                <a:cs typeface="Times New Roman" panose="02020603050405020304" pitchFamily="18" charset="0"/>
              </a:rPr>
              <a:t> </a:t>
            </a:r>
            <a:r>
              <a:rPr lang="uk-UA" sz="1400" kern="100" dirty="0" err="1">
                <a:latin typeface="Times New Roman" panose="02020603050405020304" pitchFamily="18" charset="0"/>
                <a:cs typeface="Times New Roman" panose="02020603050405020304" pitchFamily="18" charset="0"/>
              </a:rPr>
              <a:t>für</a:t>
            </a:r>
            <a:r>
              <a:rPr lang="uk-UA" sz="1400" kern="100" dirty="0">
                <a:latin typeface="Times New Roman" panose="02020603050405020304" pitchFamily="18" charset="0"/>
                <a:cs typeface="Times New Roman" panose="02020603050405020304" pitchFamily="18" charset="0"/>
              </a:rPr>
              <a:t> </a:t>
            </a:r>
            <a:r>
              <a:rPr lang="uk-UA" sz="1400" kern="100" dirty="0" err="1">
                <a:latin typeface="Times New Roman" panose="02020603050405020304" pitchFamily="18" charset="0"/>
                <a:cs typeface="Times New Roman" panose="02020603050405020304" pitchFamily="18" charset="0"/>
              </a:rPr>
              <a:t>Internationale</a:t>
            </a:r>
            <a:r>
              <a:rPr lang="uk-UA" sz="1400" kern="100" dirty="0">
                <a:latin typeface="Times New Roman" panose="02020603050405020304" pitchFamily="18" charset="0"/>
                <a:cs typeface="Times New Roman" panose="02020603050405020304" pitchFamily="18" charset="0"/>
              </a:rPr>
              <a:t> </a:t>
            </a:r>
            <a:r>
              <a:rPr lang="uk-UA" sz="1400" kern="100" dirty="0" err="1">
                <a:latin typeface="Times New Roman" panose="02020603050405020304" pitchFamily="18" charset="0"/>
                <a:cs typeface="Times New Roman" panose="02020603050405020304" pitchFamily="18" charset="0"/>
              </a:rPr>
              <a:t>Zusammenarbeit</a:t>
            </a:r>
            <a:r>
              <a:rPr lang="uk-UA" sz="1400" kern="100" dirty="0">
                <a:latin typeface="Times New Roman" panose="02020603050405020304" pitchFamily="18" charset="0"/>
                <a:cs typeface="Times New Roman" panose="02020603050405020304" pitchFamily="18" charset="0"/>
              </a:rPr>
              <a:t> (GIZ) </a:t>
            </a:r>
            <a:r>
              <a:rPr lang="uk-UA" sz="1400" kern="100" dirty="0" err="1">
                <a:latin typeface="Times New Roman" panose="02020603050405020304" pitchFamily="18" charset="0"/>
                <a:cs typeface="Times New Roman" panose="02020603050405020304" pitchFamily="18" charset="0"/>
              </a:rPr>
              <a:t>GmbH</a:t>
            </a:r>
            <a:r>
              <a:rPr lang="uk-UA" sz="1400" kern="100" dirty="0">
                <a:latin typeface="Times New Roman" panose="02020603050405020304" pitchFamily="18" charset="0"/>
                <a:cs typeface="Times New Roman" panose="02020603050405020304" pitchFamily="18" charset="0"/>
              </a:rPr>
              <a:t>.</a:t>
            </a:r>
          </a:p>
          <a:p>
            <a:pPr marL="285750" indent="-285750" algn="just" fontAlgn="base">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Тематика: </a:t>
            </a:r>
            <a:r>
              <a:rPr lang="uk-UA" sz="1400" kern="100" dirty="0">
                <a:latin typeface="Times New Roman" panose="02020603050405020304" pitchFamily="18" charset="0"/>
                <a:cs typeface="Times New Roman" panose="02020603050405020304" pitchFamily="18" charset="0"/>
              </a:rPr>
              <a:t>навчальний візит до Польщі для представників органів місцевого самоврядування Тернопільської області, які обіймають керівні або експертні посади та відповідають за планування місцевого розвитку, реалізацію публічних проєктів, управління бюджетами чи співпрацю із зовнішніми партнерами.</a:t>
            </a:r>
          </a:p>
          <a:p>
            <a:pPr marL="285750" lvl="0" indent="-285750" algn="just">
              <a:spcBef>
                <a:spcPts val="0"/>
              </a:spcBef>
              <a:spcAft>
                <a:spcPts val="800"/>
              </a:spcAft>
              <a:buFont typeface="Arial" panose="020B0604020202020204" pitchFamily="34" charset="0"/>
              <a:buChar char="•"/>
            </a:pPr>
            <a:r>
              <a:rPr lang="uk-UA" sz="1400" b="1" kern="100" dirty="0">
                <a:solidFill>
                  <a:sysClr val="windowText" lastClr="000000"/>
                </a:solidFill>
                <a:latin typeface="Times New Roman" panose="02020603050405020304" pitchFamily="18" charset="0"/>
                <a:ea typeface="Calibri"/>
                <a:cs typeface="Times New Roman" panose="02020603050405020304" pitchFamily="18" charset="0"/>
              </a:rPr>
              <a:t>Географія:</a:t>
            </a:r>
            <a:r>
              <a:rPr lang="uk-UA" sz="1400" kern="100" dirty="0">
                <a:solidFill>
                  <a:sysClr val="windowText" lastClr="000000"/>
                </a:solidFill>
                <a:latin typeface="Times New Roman" panose="02020603050405020304" pitchFamily="18" charset="0"/>
                <a:ea typeface="Calibri"/>
                <a:cs typeface="Times New Roman" panose="02020603050405020304" pitchFamily="18" charset="0"/>
              </a:rPr>
              <a:t> Тернопільська область.</a:t>
            </a:r>
          </a:p>
          <a:p>
            <a:pPr marL="285750" lvl="0" indent="-285750" algn="just">
              <a:spcBef>
                <a:spcPts val="0"/>
              </a:spcBef>
              <a:spcAft>
                <a:spcPts val="800"/>
              </a:spcAft>
              <a:buFont typeface="Arial" panose="020B0604020202020204" pitchFamily="34" charset="0"/>
              <a:buChar char="•"/>
            </a:pPr>
            <a:r>
              <a:rPr lang="uk-UA" sz="1400" b="1" kern="100" dirty="0">
                <a:solidFill>
                  <a:sysClr val="windowText" lastClr="000000"/>
                </a:solidFill>
                <a:latin typeface="Times New Roman" panose="02020603050405020304" pitchFamily="18" charset="0"/>
                <a:ea typeface="Calibri"/>
                <a:cs typeface="Times New Roman" panose="02020603050405020304" pitchFamily="18" charset="0"/>
              </a:rPr>
              <a:t>Заявники: </a:t>
            </a:r>
            <a:r>
              <a:rPr lang="uk-UA" sz="1400" kern="100" dirty="0">
                <a:latin typeface="Times New Roman" panose="02020603050405020304" pitchFamily="18" charset="0"/>
                <a:cs typeface="Times New Roman" panose="02020603050405020304" pitchFamily="18" charset="0"/>
              </a:rPr>
              <a:t>органи місцевого самоврядування</a:t>
            </a:r>
            <a:r>
              <a:rPr lang="uk-UA" sz="1400" kern="100" dirty="0">
                <a:solidFill>
                  <a:sysClr val="windowText" lastClr="000000"/>
                </a:solidFill>
                <a:latin typeface="Times New Roman" panose="02020603050405020304" pitchFamily="18" charset="0"/>
                <a:cs typeface="Times New Roman" panose="02020603050405020304" pitchFamily="18" charset="0"/>
              </a:rPr>
              <a:t>.</a:t>
            </a:r>
          </a:p>
          <a:p>
            <a:pPr marL="285750" lvl="0" indent="-285750" algn="just">
              <a:spcBef>
                <a:spcPts val="0"/>
              </a:spcBef>
              <a:spcAft>
                <a:spcPts val="8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Дедлайн: </a:t>
            </a:r>
            <a:r>
              <a:rPr lang="uk-UA" sz="1400" kern="100" dirty="0">
                <a:latin typeface="Times New Roman" panose="02020603050405020304" pitchFamily="18" charset="0"/>
                <a:cs typeface="Times New Roman" panose="02020603050405020304" pitchFamily="18" charset="0"/>
              </a:rPr>
              <a:t>02</a:t>
            </a:r>
            <a:r>
              <a:rPr lang="en-US" sz="1400" kern="100" dirty="0">
                <a:latin typeface="Times New Roman" panose="02020603050405020304" pitchFamily="18" charset="0"/>
                <a:cs typeface="Times New Roman" panose="02020603050405020304" pitchFamily="18" charset="0"/>
              </a:rPr>
              <a:t> </a:t>
            </a:r>
            <a:r>
              <a:rPr lang="uk-UA" sz="1400" kern="100" dirty="0">
                <a:latin typeface="Times New Roman" panose="02020603050405020304" pitchFamily="18" charset="0"/>
                <a:cs typeface="Times New Roman" panose="02020603050405020304" pitchFamily="18" charset="0"/>
              </a:rPr>
              <a:t>серпня 2026 року.</a:t>
            </a:r>
            <a:endParaRPr lang="uk-UA" sz="1400" kern="100" dirty="0">
              <a:solidFill>
                <a:sysClr val="windowText" lastClr="000000"/>
              </a:solidFill>
              <a:latin typeface="Times New Roman" panose="02020603050405020304" pitchFamily="18" charset="0"/>
              <a:cs typeface="Times New Roman" panose="02020603050405020304" pitchFamily="18" charset="0"/>
            </a:endParaRPr>
          </a:p>
          <a:p>
            <a:pPr marL="285750" lvl="0" indent="-285750" algn="just">
              <a:spcBef>
                <a:spcPts val="0"/>
              </a:spcBef>
              <a:spcAft>
                <a:spcPts val="8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Більше інформації: </a:t>
            </a:r>
            <a:r>
              <a:rPr lang="uk-UA" sz="1400" u="sng" kern="1200" spc="-10" dirty="0">
                <a:solidFill>
                  <a:srgbClr val="0000FF"/>
                </a:solidFill>
                <a:uFill>
                  <a:solidFill>
                    <a:srgbClr val="0000FF"/>
                  </a:solidFill>
                </a:uFill>
                <a:latin typeface="Times New Roman"/>
                <a:ea typeface="+mn-ea"/>
                <a:cs typeface="Times New Roman"/>
                <a:hlinkClick r:id="rId3">
                  <a:extLst>
                    <a:ext uri="{A12FA001-AC4F-418D-AE19-62706E023703}">
                      <ahyp:hlinkClr xmlns:ahyp="http://schemas.microsoft.com/office/drawing/2018/hyperlinkcolor" val="tx"/>
                    </a:ext>
                  </a:extLst>
                </a:hlinkClick>
              </a:rPr>
              <a:t>посилання</a:t>
            </a:r>
            <a:endParaRPr lang="ru-RU" sz="1400" u="sng" kern="1200" spc="-10" dirty="0">
              <a:solidFill>
                <a:srgbClr val="0000FF"/>
              </a:solidFill>
              <a:uFill>
                <a:solidFill>
                  <a:srgbClr val="0000FF"/>
                </a:solidFill>
              </a:uFill>
              <a:latin typeface="Times New Roman"/>
              <a:ea typeface="+mn-ea"/>
              <a:cs typeface="Times New Roman"/>
            </a:endParaRPr>
          </a:p>
        </p:txBody>
      </p:sp>
      <p:sp>
        <p:nvSpPr>
          <p:cNvPr id="3" name="TextBox 2">
            <a:extLst>
              <a:ext uri="{FF2B5EF4-FFF2-40B4-BE49-F238E27FC236}">
                <a16:creationId xmlns:a16="http://schemas.microsoft.com/office/drawing/2014/main" id="{F1F469F8-84C4-6338-27F8-A643EE59EB6B}"/>
              </a:ext>
            </a:extLst>
          </p:cNvPr>
          <p:cNvSpPr txBox="1"/>
          <p:nvPr/>
        </p:nvSpPr>
        <p:spPr>
          <a:xfrm>
            <a:off x="679704" y="3652785"/>
            <a:ext cx="10984992" cy="2587375"/>
          </a:xfrm>
          <a:prstGeom prst="rect">
            <a:avLst/>
          </a:prstGeom>
          <a:noFill/>
        </p:spPr>
        <p:txBody>
          <a:bodyPr wrap="square">
            <a:spAutoFit/>
          </a:bodyPr>
          <a:lstStyle/>
          <a:p>
            <a:pPr algn="ctr">
              <a:lnSpc>
                <a:spcPct val="120000"/>
              </a:lnSpc>
            </a:pPr>
            <a:r>
              <a:rPr lang="uk-UA" sz="1400" b="1" u="sng" kern="100" dirty="0">
                <a:solidFill>
                  <a:srgbClr val="0563C1"/>
                </a:solidFill>
                <a:latin typeface="Times New Roman" panose="02020603050405020304" pitchFamily="18" charset="0"/>
                <a:cs typeface="Times New Roman" panose="02020603050405020304" pitchFamily="18" charset="0"/>
              </a:rPr>
              <a:t>Школа для громад – «Культура у відновленні»</a:t>
            </a:r>
            <a:endParaRPr lang="ru-RU" sz="1400" b="1" u="sng" kern="100" dirty="0">
              <a:solidFill>
                <a:srgbClr val="0563C1"/>
              </a:solidFill>
              <a:latin typeface="Times New Roman" panose="02020603050405020304" pitchFamily="18" charset="0"/>
              <a:cs typeface="Times New Roman" panose="02020603050405020304" pitchFamily="18" charset="0"/>
            </a:endParaRPr>
          </a:p>
          <a:p>
            <a:pPr marL="285750" indent="-285750" algn="l">
              <a:spcAft>
                <a:spcPts val="800"/>
              </a:spcAft>
              <a:buFont typeface="Arial" panose="020B0604020202020204" pitchFamily="34" charset="0"/>
              <a:buChar char="•"/>
            </a:pPr>
            <a:r>
              <a:rPr lang="uk-UA" sz="1400" b="1" kern="100" dirty="0" err="1">
                <a:latin typeface="Times New Roman" panose="02020603050405020304" pitchFamily="18" charset="0"/>
                <a:cs typeface="Times New Roman" panose="02020603050405020304" pitchFamily="18" charset="0"/>
              </a:rPr>
              <a:t>Грантодавець</a:t>
            </a:r>
            <a:r>
              <a:rPr lang="uk-UA" sz="1400" b="1" kern="100" dirty="0">
                <a:latin typeface="Times New Roman" panose="02020603050405020304" pitchFamily="18" charset="0"/>
                <a:cs typeface="Times New Roman" panose="02020603050405020304" pitchFamily="18" charset="0"/>
              </a:rPr>
              <a:t>: </a:t>
            </a:r>
            <a:r>
              <a:rPr lang="en-US" sz="1400" kern="100" dirty="0">
                <a:latin typeface="Times New Roman" panose="02020603050405020304" pitchFamily="18" charset="0"/>
                <a:cs typeface="Times New Roman" panose="02020603050405020304" pitchFamily="18" charset="0"/>
              </a:rPr>
              <a:t>PFRU</a:t>
            </a:r>
            <a:r>
              <a:rPr lang="uk-UA" sz="1400" kern="100" dirty="0">
                <a:latin typeface="Times New Roman" panose="02020603050405020304" pitchFamily="18" charset="0"/>
                <a:cs typeface="Times New Roman" panose="02020603050405020304" pitchFamily="18" charset="0"/>
              </a:rPr>
              <a:t>.</a:t>
            </a:r>
          </a:p>
          <a:p>
            <a:pPr marL="285750" lvl="0" indent="-285750" algn="just">
              <a:spcBef>
                <a:spcPts val="0"/>
              </a:spcBef>
              <a:spcAft>
                <a:spcPts val="8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Тематика:</a:t>
            </a:r>
            <a:r>
              <a:rPr lang="uk-UA" sz="1400" kern="100" dirty="0">
                <a:latin typeface="Times New Roman" panose="02020603050405020304" pitchFamily="18" charset="0"/>
                <a:cs typeface="Times New Roman" panose="02020603050405020304" pitchFamily="18" charset="0"/>
              </a:rPr>
              <a:t> зміцнення стійкості українського уряду в умовах російської агресії проти України шляхом надання необхідної підтримки місцевим громадам у співпраці з українським урядом, громадянським суспільством, медіа та приватним сектором. </a:t>
            </a:r>
          </a:p>
          <a:p>
            <a:pPr marL="285750" lvl="0" indent="-285750" algn="just">
              <a:spcBef>
                <a:spcPts val="0"/>
              </a:spcBef>
              <a:spcAft>
                <a:spcPts val="800"/>
              </a:spcAft>
              <a:buFont typeface="Arial" panose="020B0604020202020204" pitchFamily="34" charset="0"/>
              <a:buChar char="•"/>
            </a:pPr>
            <a:r>
              <a:rPr lang="uk-UA" sz="1400" b="1" kern="100" dirty="0">
                <a:solidFill>
                  <a:sysClr val="windowText" lastClr="000000"/>
                </a:solidFill>
                <a:latin typeface="Times New Roman" panose="02020603050405020304" pitchFamily="18" charset="0"/>
                <a:ea typeface="Calibri"/>
                <a:cs typeface="Times New Roman" panose="02020603050405020304" pitchFamily="18" charset="0"/>
              </a:rPr>
              <a:t>Географія:</a:t>
            </a:r>
            <a:r>
              <a:rPr lang="uk-UA" sz="1400" kern="100" dirty="0">
                <a:solidFill>
                  <a:sysClr val="windowText" lastClr="000000"/>
                </a:solidFill>
                <a:latin typeface="Times New Roman" panose="02020603050405020304" pitchFamily="18" charset="0"/>
                <a:ea typeface="Calibri"/>
                <a:cs typeface="Times New Roman" panose="02020603050405020304" pitchFamily="18" charset="0"/>
              </a:rPr>
              <a:t> </a:t>
            </a:r>
            <a:r>
              <a:rPr lang="uk-UA" sz="1400" kern="100" dirty="0">
                <a:latin typeface="Times New Roman" panose="02020603050405020304" pitchFamily="18" charset="0"/>
                <a:cs typeface="Times New Roman" panose="02020603050405020304" pitchFamily="18" charset="0"/>
              </a:rPr>
              <a:t>8 пріоритетних областей PFRU, а саме Чернігівська, Херсонська, Дніпропетровська, Харківська, Миколаївська, Одеська, Сумська та Запорізька.</a:t>
            </a:r>
          </a:p>
          <a:p>
            <a:pPr marL="285750" indent="-285750" algn="just">
              <a:spcAft>
                <a:spcPts val="800"/>
              </a:spcAft>
              <a:buFont typeface="Arial" panose="020B0604020202020204" pitchFamily="34" charset="0"/>
              <a:buChar char="•"/>
            </a:pPr>
            <a:r>
              <a:rPr lang="uk-UA" sz="1400" b="1" kern="100" dirty="0">
                <a:solidFill>
                  <a:sysClr val="windowText" lastClr="000000"/>
                </a:solidFill>
                <a:latin typeface="Times New Roman" panose="02020603050405020304" pitchFamily="18" charset="0"/>
                <a:ea typeface="Calibri"/>
                <a:cs typeface="Times New Roman" panose="02020603050405020304" pitchFamily="18" charset="0"/>
              </a:rPr>
              <a:t>Заявники: </a:t>
            </a:r>
            <a:r>
              <a:rPr lang="uk-UA" sz="1400" kern="100" dirty="0">
                <a:latin typeface="Times New Roman" panose="02020603050405020304" pitchFamily="18" charset="0"/>
                <a:cs typeface="Times New Roman" panose="02020603050405020304" pitchFamily="18" charset="0"/>
              </a:rPr>
              <a:t>органи місцевого самоврядування.</a:t>
            </a:r>
          </a:p>
          <a:p>
            <a:pPr marL="285750" lvl="0" indent="-285750" algn="just">
              <a:spcBef>
                <a:spcPts val="0"/>
              </a:spcBef>
              <a:spcAft>
                <a:spcPts val="8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Дедлайн: </a:t>
            </a:r>
            <a:r>
              <a:rPr lang="uk-UA" sz="1400" kern="100" dirty="0">
                <a:latin typeface="Times New Roman" panose="02020603050405020304" pitchFamily="18" charset="0"/>
                <a:cs typeface="Times New Roman" panose="02020603050405020304" pitchFamily="18" charset="0"/>
              </a:rPr>
              <a:t>04 серпня 2026 року.</a:t>
            </a:r>
          </a:p>
          <a:p>
            <a:pPr marL="285750" lvl="0" indent="-285750" algn="just">
              <a:spcBef>
                <a:spcPts val="0"/>
              </a:spcBef>
              <a:spcAft>
                <a:spcPts val="8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Більше інформації: </a:t>
            </a:r>
            <a:r>
              <a:rPr lang="uk-UA" sz="1400" u="sng" kern="1200" spc="-10" dirty="0">
                <a:solidFill>
                  <a:srgbClr val="0000FF"/>
                </a:solidFill>
                <a:uFill>
                  <a:solidFill>
                    <a:srgbClr val="0000FF"/>
                  </a:solidFill>
                </a:uFill>
                <a:latin typeface="Times New Roman"/>
                <a:ea typeface="+mn-ea"/>
                <a:cs typeface="Times New Roman"/>
                <a:hlinkClick r:id="rId4">
                  <a:extLst>
                    <a:ext uri="{A12FA001-AC4F-418D-AE19-62706E023703}">
                      <ahyp:hlinkClr xmlns:ahyp="http://schemas.microsoft.com/office/drawing/2018/hyperlinkcolor" val="tx"/>
                    </a:ext>
                  </a:extLst>
                </a:hlinkClick>
              </a:rPr>
              <a:t>посилання</a:t>
            </a:r>
            <a:endParaRPr lang="ru-RU" sz="1400" u="sng" kern="1200" spc="-10" dirty="0">
              <a:solidFill>
                <a:srgbClr val="0000FF"/>
              </a:solidFill>
              <a:uFill>
                <a:solidFill>
                  <a:srgbClr val="0000FF"/>
                </a:solidFill>
              </a:uFill>
              <a:latin typeface="Times New Roman"/>
              <a:ea typeface="+mn-ea"/>
              <a:cs typeface="Times New Roman"/>
            </a:endParaRPr>
          </a:p>
        </p:txBody>
      </p:sp>
    </p:spTree>
    <p:extLst>
      <p:ext uri="{BB962C8B-B14F-4D97-AF65-F5344CB8AC3E}">
        <p14:creationId xmlns:p14="http://schemas.microsoft.com/office/powerpoint/2010/main" val="3849111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9ADA2-7B01-16C7-3A56-A0F5911C2B9A}"/>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415B9F-EC72-837D-DA66-EB0F099EAA83}"/>
              </a:ext>
            </a:extLst>
          </p:cNvPr>
          <p:cNvSpPr>
            <a:spLocks noGrp="1"/>
          </p:cNvSpPr>
          <p:nvPr>
            <p:ph type="title"/>
          </p:nvPr>
        </p:nvSpPr>
        <p:spPr>
          <a:xfrm>
            <a:off x="609600" y="76200"/>
            <a:ext cx="10972800" cy="1489986"/>
          </a:xfrm>
        </p:spPr>
        <p:txBody>
          <a:bodyPr/>
          <a:lstStyle/>
          <a:p>
            <a:pPr lvl="0">
              <a:spcBef>
                <a:spcPts val="0"/>
              </a:spcBef>
              <a:defRPr/>
            </a:pPr>
            <a:br>
              <a:rPr kumimoji="0" lang="uk-UA" sz="2000" b="0" i="0" u="none" strike="noStrike" kern="0" cap="none" spc="0" normalizeH="0" baseline="0" noProof="0" dirty="0">
                <a:ln>
                  <a:noFill/>
                </a:ln>
                <a:gradFill>
                  <a:gsLst>
                    <a:gs pos="100000">
                      <a:srgbClr val="BB2031"/>
                    </a:gs>
                    <a:gs pos="26000">
                      <a:srgbClr val="00519C"/>
                    </a:gs>
                  </a:gsLst>
                  <a:lin ang="5400000" scaled="1"/>
                </a:gradFill>
                <a:effectLst/>
                <a:uLnTx/>
                <a:uFillTx/>
                <a:latin typeface="Arial Black" panose="020B0A04020102020204" pitchFamily="34" charset="0"/>
                <a:ea typeface="Calibri" panose="020F0502020204030204" pitchFamily="34" charset="0"/>
                <a:cs typeface="Arial" panose="020B0604020202020204" pitchFamily="34" charset="0"/>
              </a:rPr>
            </a:br>
            <a:r>
              <a:rPr lang="uk-UA" sz="3500" b="1" dirty="0">
                <a:solidFill>
                  <a:srgbClr val="2F5597"/>
                </a:solidFill>
                <a:latin typeface="Calibri"/>
                <a:ea typeface="MingLiU-ExtB" panose="02020500000000000000" pitchFamily="18" charset="-120"/>
                <a:cs typeface="Mongolian Baiti" panose="03000500000000000000" pitchFamily="66" charset="0"/>
              </a:rPr>
              <a:t>Події</a:t>
            </a:r>
          </a:p>
        </p:txBody>
      </p:sp>
      <p:sp>
        <p:nvSpPr>
          <p:cNvPr id="4" name="Номер слайда 3">
            <a:extLst>
              <a:ext uri="{FF2B5EF4-FFF2-40B4-BE49-F238E27FC236}">
                <a16:creationId xmlns:a16="http://schemas.microsoft.com/office/drawing/2014/main" id="{2C77485D-C3F6-4DB8-DF84-1D3C6EC29055}"/>
              </a:ext>
            </a:extLst>
          </p:cNvPr>
          <p:cNvSpPr>
            <a:spLocks noGrp="1"/>
          </p:cNvSpPr>
          <p:nvPr>
            <p:ph type="sldNum" sz="quarter" idx="12"/>
          </p:nvPr>
        </p:nvSpPr>
        <p:spPr>
          <a:xfrm>
            <a:off x="9347200" y="6443090"/>
            <a:ext cx="2844800" cy="365125"/>
          </a:xfrm>
        </p:spPr>
        <p:txBody>
          <a:bodyPr/>
          <a:lstStyle/>
          <a:p>
            <a:fld id="{B6F15528-21DE-4FAA-801E-634DDDAF4B2B}" type="slidenum">
              <a:rPr lang="ru-RU" sz="2400" smtClean="0">
                <a:solidFill>
                  <a:schemeClr val="bg1"/>
                </a:solidFill>
                <a:latin typeface="Arial Black" panose="020B0A04020102020204" pitchFamily="34" charset="0"/>
              </a:rPr>
              <a:t>11</a:t>
            </a:fld>
            <a:endParaRPr lang="ru-RU" sz="2400" dirty="0">
              <a:solidFill>
                <a:schemeClr val="bg1"/>
              </a:solidFill>
              <a:latin typeface="Arial Black" panose="020B0A04020102020204" pitchFamily="34" charset="0"/>
            </a:endParaRPr>
          </a:p>
        </p:txBody>
      </p:sp>
      <p:sp>
        <p:nvSpPr>
          <p:cNvPr id="6" name="Объект 2">
            <a:extLst>
              <a:ext uri="{FF2B5EF4-FFF2-40B4-BE49-F238E27FC236}">
                <a16:creationId xmlns:a16="http://schemas.microsoft.com/office/drawing/2014/main" id="{0BBC6F4C-2630-5D1A-2550-E32E243AA019}"/>
              </a:ext>
            </a:extLst>
          </p:cNvPr>
          <p:cNvSpPr txBox="1">
            <a:spLocks/>
          </p:cNvSpPr>
          <p:nvPr/>
        </p:nvSpPr>
        <p:spPr>
          <a:xfrm>
            <a:off x="6096000" y="1219200"/>
            <a:ext cx="5638800" cy="470138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450000" algn="just">
              <a:spcBef>
                <a:spcPts val="0"/>
              </a:spcBef>
              <a:buFont typeface="Arial" pitchFamily="34" charset="0"/>
              <a:buNone/>
            </a:pPr>
            <a:endParaRPr lang="uk-UA" sz="1800" dirty="0">
              <a:solidFill>
                <a:srgbClr val="00519C"/>
              </a:solidFill>
              <a:latin typeface="Arial" panose="020B0604020202020204" pitchFamily="34" charset="0"/>
              <a:cs typeface="Arial" panose="020B0604020202020204" pitchFamily="34" charset="0"/>
            </a:endParaRPr>
          </a:p>
        </p:txBody>
      </p:sp>
      <p:sp>
        <p:nvSpPr>
          <p:cNvPr id="7" name="Объект 2">
            <a:extLst>
              <a:ext uri="{FF2B5EF4-FFF2-40B4-BE49-F238E27FC236}">
                <a16:creationId xmlns:a16="http://schemas.microsoft.com/office/drawing/2014/main" id="{1C2A37A6-2B97-DA55-4A15-DB53261D1DC8}"/>
              </a:ext>
            </a:extLst>
          </p:cNvPr>
          <p:cNvSpPr txBox="1">
            <a:spLocks/>
          </p:cNvSpPr>
          <p:nvPr/>
        </p:nvSpPr>
        <p:spPr>
          <a:xfrm>
            <a:off x="954025" y="842614"/>
            <a:ext cx="5410200" cy="4800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450000" algn="just">
              <a:spcBef>
                <a:spcPts val="0"/>
              </a:spcBef>
              <a:buFont typeface="Arial" pitchFamily="34" charset="0"/>
              <a:buNone/>
            </a:pPr>
            <a:endParaRPr lang="uk-UA" sz="1800" dirty="0">
              <a:solidFill>
                <a:srgbClr val="00519C"/>
              </a:solidFill>
              <a:latin typeface="Arial" panose="020B0604020202020204" pitchFamily="34" charset="0"/>
              <a:cs typeface="Arial" panose="020B0604020202020204" pitchFamily="34" charset="0"/>
            </a:endParaRPr>
          </a:p>
        </p:txBody>
      </p:sp>
      <p:pic>
        <p:nvPicPr>
          <p:cNvPr id="8" name="Рисунок 7">
            <a:extLst>
              <a:ext uri="{FF2B5EF4-FFF2-40B4-BE49-F238E27FC236}">
                <a16:creationId xmlns:a16="http://schemas.microsoft.com/office/drawing/2014/main" id="{861C2ECE-E7DC-F352-920C-29DE95DFC7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76200"/>
            <a:ext cx="2819400" cy="545424"/>
          </a:xfrm>
          <a:prstGeom prst="rect">
            <a:avLst/>
          </a:prstGeom>
        </p:spPr>
      </p:pic>
      <p:sp>
        <p:nvSpPr>
          <p:cNvPr id="9" name="TextBox 8">
            <a:extLst>
              <a:ext uri="{FF2B5EF4-FFF2-40B4-BE49-F238E27FC236}">
                <a16:creationId xmlns:a16="http://schemas.microsoft.com/office/drawing/2014/main" id="{DF42BF1C-238B-1DD3-FFA4-8C6BEEB63BDF}"/>
              </a:ext>
            </a:extLst>
          </p:cNvPr>
          <p:cNvSpPr txBox="1"/>
          <p:nvPr/>
        </p:nvSpPr>
        <p:spPr>
          <a:xfrm>
            <a:off x="758952" y="1144132"/>
            <a:ext cx="10753344" cy="2226250"/>
          </a:xfrm>
          <a:prstGeom prst="rect">
            <a:avLst/>
          </a:prstGeom>
          <a:noFill/>
        </p:spPr>
        <p:txBody>
          <a:bodyPr wrap="square">
            <a:spAutoFit/>
          </a:bodyPr>
          <a:lstStyle/>
          <a:p>
            <a:pPr algn="ctr" fontAlgn="base">
              <a:lnSpc>
                <a:spcPct val="150000"/>
              </a:lnSpc>
            </a:pPr>
            <a:r>
              <a:rPr lang="uk-UA" sz="1400" b="1" u="sng" kern="100" dirty="0">
                <a:solidFill>
                  <a:srgbClr val="0563C1"/>
                </a:solidFill>
                <a:latin typeface="Times New Roman" panose="02020603050405020304" pitchFamily="18" charset="0"/>
                <a:cs typeface="Times New Roman" panose="02020603050405020304" pitchFamily="18" charset="0"/>
              </a:rPr>
              <a:t>Премія за захист культурної спадщини</a:t>
            </a:r>
          </a:p>
          <a:p>
            <a:pPr marL="285750" indent="-285750" algn="l" fontAlgn="base">
              <a:lnSpc>
                <a:spcPct val="150000"/>
              </a:lnSpc>
              <a:buFont typeface="Arial" panose="020B0604020202020204" pitchFamily="34" charset="0"/>
              <a:buChar char="•"/>
            </a:pPr>
            <a:r>
              <a:rPr lang="ru-RU" sz="1400" b="1" kern="100" dirty="0" err="1">
                <a:latin typeface="Times New Roman" panose="02020603050405020304" pitchFamily="18" charset="0"/>
                <a:cs typeface="Times New Roman" panose="02020603050405020304" pitchFamily="18" charset="0"/>
              </a:rPr>
              <a:t>Грантодавець</a:t>
            </a:r>
            <a:r>
              <a:rPr lang="ru-RU" sz="1400" b="1" kern="100" dirty="0">
                <a:latin typeface="Times New Roman" panose="02020603050405020304" pitchFamily="18" charset="0"/>
                <a:cs typeface="Times New Roman" panose="02020603050405020304" pitchFamily="18" charset="0"/>
              </a:rPr>
              <a:t>: </a:t>
            </a:r>
            <a:r>
              <a:rPr lang="en-US" sz="1400" kern="100" dirty="0">
                <a:latin typeface="Times New Roman" panose="02020603050405020304" pitchFamily="18" charset="0"/>
                <a:cs typeface="Times New Roman" panose="02020603050405020304" pitchFamily="18" charset="0"/>
              </a:rPr>
              <a:t>Creative Europe </a:t>
            </a:r>
            <a:r>
              <a:rPr lang="uk-UA" sz="1400" kern="100" dirty="0">
                <a:latin typeface="Times New Roman" panose="02020603050405020304" pitchFamily="18" charset="0"/>
                <a:cs typeface="Times New Roman" panose="02020603050405020304" pitchFamily="18" charset="0"/>
              </a:rPr>
              <a:t>(ЄС).</a:t>
            </a:r>
            <a:endParaRPr lang="ru-RU" sz="1400" kern="100" dirty="0">
              <a:latin typeface="Times New Roman" panose="02020603050405020304" pitchFamily="18" charset="0"/>
              <a:cs typeface="Times New Roman" panose="02020603050405020304" pitchFamily="18" charset="0"/>
            </a:endParaRPr>
          </a:p>
          <a:p>
            <a:pPr marL="285750" lvl="0" indent="-285750" algn="just">
              <a:spcBef>
                <a:spcPts val="0"/>
              </a:spcBef>
              <a:spcAft>
                <a:spcPts val="8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Тематика: </a:t>
            </a:r>
            <a:r>
              <a:rPr lang="uk-UA" sz="1400" kern="100" dirty="0">
                <a:latin typeface="Times New Roman" panose="02020603050405020304" pitchFamily="18" charset="0"/>
                <a:cs typeface="Times New Roman" panose="02020603050405020304" pitchFamily="18" charset="0"/>
              </a:rPr>
              <a:t>культура і культурна спадщина.</a:t>
            </a:r>
          </a:p>
          <a:p>
            <a:pPr marL="285750" lvl="0" indent="-285750" algn="just">
              <a:spcBef>
                <a:spcPts val="0"/>
              </a:spcBef>
              <a:spcAft>
                <a:spcPts val="800"/>
              </a:spcAft>
              <a:buFont typeface="Arial" panose="020B0604020202020204" pitchFamily="34" charset="0"/>
              <a:buChar char="•"/>
            </a:pPr>
            <a:r>
              <a:rPr lang="uk-UA" sz="1400" b="1" kern="100" dirty="0">
                <a:solidFill>
                  <a:sysClr val="windowText" lastClr="000000"/>
                </a:solidFill>
                <a:latin typeface="Times New Roman" panose="02020603050405020304" pitchFamily="18" charset="0"/>
                <a:ea typeface="Calibri"/>
                <a:cs typeface="Times New Roman" panose="02020603050405020304" pitchFamily="18" charset="0"/>
              </a:rPr>
              <a:t>Географія:</a:t>
            </a:r>
            <a:r>
              <a:rPr lang="uk-UA" sz="1400" kern="100" dirty="0">
                <a:solidFill>
                  <a:sysClr val="windowText" lastClr="000000"/>
                </a:solidFill>
                <a:latin typeface="Times New Roman" panose="02020603050405020304" pitchFamily="18" charset="0"/>
                <a:ea typeface="Calibri"/>
                <a:cs typeface="Times New Roman" panose="02020603050405020304" pitchFamily="18" charset="0"/>
              </a:rPr>
              <a:t> вся Україна.</a:t>
            </a:r>
          </a:p>
          <a:p>
            <a:pPr marL="285750" lvl="0" indent="-285750" algn="just">
              <a:spcBef>
                <a:spcPts val="0"/>
              </a:spcBef>
              <a:spcAft>
                <a:spcPts val="800"/>
              </a:spcAft>
              <a:buFont typeface="Arial" panose="020B0604020202020204" pitchFamily="34" charset="0"/>
              <a:buChar char="•"/>
            </a:pPr>
            <a:r>
              <a:rPr lang="uk-UA" sz="1400" b="1" kern="100" dirty="0">
                <a:solidFill>
                  <a:sysClr val="windowText" lastClr="000000"/>
                </a:solidFill>
                <a:latin typeface="Times New Roman" panose="02020603050405020304" pitchFamily="18" charset="0"/>
                <a:ea typeface="Calibri"/>
                <a:cs typeface="Times New Roman" panose="02020603050405020304" pitchFamily="18" charset="0"/>
              </a:rPr>
              <a:t>Заявники: </a:t>
            </a:r>
            <a:r>
              <a:rPr lang="uk-UA" sz="1400" kern="100" dirty="0">
                <a:latin typeface="Times New Roman" panose="02020603050405020304" pitchFamily="18" charset="0"/>
                <a:cs typeface="Times New Roman" panose="02020603050405020304" pitchFamily="18" charset="0"/>
              </a:rPr>
              <a:t>організації громадського суспільства</a:t>
            </a:r>
            <a:r>
              <a:rPr lang="uk-UA" sz="1400" kern="100" dirty="0">
                <a:solidFill>
                  <a:sysClr val="windowText" lastClr="000000"/>
                </a:solidFill>
                <a:latin typeface="Times New Roman" panose="02020603050405020304" pitchFamily="18" charset="0"/>
                <a:cs typeface="Times New Roman" panose="02020603050405020304" pitchFamily="18" charset="0"/>
              </a:rPr>
              <a:t>.</a:t>
            </a:r>
          </a:p>
          <a:p>
            <a:pPr marL="285750" lvl="0" indent="-285750" algn="just">
              <a:spcBef>
                <a:spcPts val="0"/>
              </a:spcBef>
              <a:spcAft>
                <a:spcPts val="8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Дедлайн: </a:t>
            </a:r>
            <a:r>
              <a:rPr lang="uk-UA" sz="1400" kern="100" dirty="0">
                <a:latin typeface="Times New Roman" panose="02020603050405020304" pitchFamily="18" charset="0"/>
                <a:cs typeface="Times New Roman" panose="02020603050405020304" pitchFamily="18" charset="0"/>
              </a:rPr>
              <a:t>07</a:t>
            </a:r>
            <a:r>
              <a:rPr lang="en-US" sz="1400" kern="100" dirty="0">
                <a:latin typeface="Times New Roman" panose="02020603050405020304" pitchFamily="18" charset="0"/>
                <a:cs typeface="Times New Roman" panose="02020603050405020304" pitchFamily="18" charset="0"/>
              </a:rPr>
              <a:t> </a:t>
            </a:r>
            <a:r>
              <a:rPr lang="uk-UA" sz="1400" kern="100" dirty="0">
                <a:latin typeface="Times New Roman" panose="02020603050405020304" pitchFamily="18" charset="0"/>
                <a:cs typeface="Times New Roman" panose="02020603050405020304" pitchFamily="18" charset="0"/>
              </a:rPr>
              <a:t>вересня 2026 року.</a:t>
            </a:r>
            <a:endParaRPr lang="uk-UA" sz="1400" kern="100" dirty="0">
              <a:solidFill>
                <a:sysClr val="windowText" lastClr="000000"/>
              </a:solidFill>
              <a:latin typeface="Times New Roman" panose="02020603050405020304" pitchFamily="18" charset="0"/>
              <a:cs typeface="Times New Roman" panose="02020603050405020304" pitchFamily="18" charset="0"/>
            </a:endParaRPr>
          </a:p>
          <a:p>
            <a:pPr marL="285750" lvl="0" indent="-285750" algn="just">
              <a:spcBef>
                <a:spcPts val="0"/>
              </a:spcBef>
              <a:spcAft>
                <a:spcPts val="8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Більше інформації: </a:t>
            </a:r>
            <a:r>
              <a:rPr lang="uk-UA" sz="1400" u="sng" kern="1200" spc="-10" dirty="0">
                <a:solidFill>
                  <a:srgbClr val="0000FF"/>
                </a:solidFill>
                <a:uFill>
                  <a:solidFill>
                    <a:srgbClr val="0000FF"/>
                  </a:solidFill>
                </a:uFill>
                <a:latin typeface="Times New Roman"/>
                <a:ea typeface="+mn-ea"/>
                <a:cs typeface="Times New Roman"/>
                <a:hlinkClick r:id="rId3">
                  <a:extLst>
                    <a:ext uri="{A12FA001-AC4F-418D-AE19-62706E023703}">
                      <ahyp:hlinkClr xmlns:ahyp="http://schemas.microsoft.com/office/drawing/2018/hyperlinkcolor" val="tx"/>
                    </a:ext>
                  </a:extLst>
                </a:hlinkClick>
              </a:rPr>
              <a:t>посилання</a:t>
            </a:r>
            <a:endParaRPr lang="ru-RU" sz="1400" u="sng" kern="1200" spc="-10" dirty="0">
              <a:solidFill>
                <a:srgbClr val="0000FF"/>
              </a:solidFill>
              <a:uFill>
                <a:solidFill>
                  <a:srgbClr val="0000FF"/>
                </a:solidFill>
              </a:uFill>
              <a:latin typeface="Times New Roman"/>
              <a:ea typeface="+mn-ea"/>
              <a:cs typeface="Times New Roman"/>
            </a:endParaRPr>
          </a:p>
        </p:txBody>
      </p:sp>
      <p:sp>
        <p:nvSpPr>
          <p:cNvPr id="5" name="TextBox 4">
            <a:extLst>
              <a:ext uri="{FF2B5EF4-FFF2-40B4-BE49-F238E27FC236}">
                <a16:creationId xmlns:a16="http://schemas.microsoft.com/office/drawing/2014/main" id="{36126C80-C2FB-FDCE-8ABB-E2E692958EC2}"/>
              </a:ext>
            </a:extLst>
          </p:cNvPr>
          <p:cNvSpPr txBox="1"/>
          <p:nvPr/>
        </p:nvSpPr>
        <p:spPr>
          <a:xfrm>
            <a:off x="758952" y="3445450"/>
            <a:ext cx="10905744" cy="2226250"/>
          </a:xfrm>
          <a:prstGeom prst="rect">
            <a:avLst/>
          </a:prstGeom>
          <a:noFill/>
        </p:spPr>
        <p:txBody>
          <a:bodyPr wrap="square">
            <a:spAutoFit/>
          </a:bodyPr>
          <a:lstStyle/>
          <a:p>
            <a:pPr algn="ctr" fontAlgn="base">
              <a:lnSpc>
                <a:spcPct val="150000"/>
              </a:lnSpc>
            </a:pPr>
            <a:r>
              <a:rPr lang="uk-UA" sz="1400" b="1" u="sng" kern="100" dirty="0">
                <a:solidFill>
                  <a:srgbClr val="0563C1"/>
                </a:solidFill>
                <a:latin typeface="Times New Roman" panose="02020603050405020304" pitchFamily="18" charset="0"/>
                <a:cs typeface="Times New Roman" panose="02020603050405020304" pitchFamily="18" charset="0"/>
              </a:rPr>
              <a:t>Європейський тиждень регіонів та міст </a:t>
            </a:r>
          </a:p>
          <a:p>
            <a:pPr marL="285750" indent="-285750" algn="l" fontAlgn="base">
              <a:lnSpc>
                <a:spcPct val="150000"/>
              </a:lnSpc>
              <a:buFont typeface="Arial" panose="020B0604020202020204" pitchFamily="34" charset="0"/>
              <a:buChar char="•"/>
            </a:pPr>
            <a:r>
              <a:rPr lang="ru-RU" sz="1400" b="1" kern="100" dirty="0" err="1">
                <a:latin typeface="Times New Roman" panose="02020603050405020304" pitchFamily="18" charset="0"/>
                <a:cs typeface="Times New Roman" panose="02020603050405020304" pitchFamily="18" charset="0"/>
              </a:rPr>
              <a:t>Грантодавець</a:t>
            </a:r>
            <a:r>
              <a:rPr lang="ru-RU" sz="1400" b="1" kern="100" dirty="0">
                <a:latin typeface="Times New Roman" panose="02020603050405020304" pitchFamily="18" charset="0"/>
                <a:cs typeface="Times New Roman" panose="02020603050405020304" pitchFamily="18" charset="0"/>
              </a:rPr>
              <a:t>: </a:t>
            </a:r>
            <a:r>
              <a:rPr lang="uk-UA" sz="1400" kern="100" dirty="0">
                <a:latin typeface="Times New Roman" panose="02020603050405020304" pitchFamily="18" charset="0"/>
                <a:cs typeface="Times New Roman" panose="02020603050405020304" pitchFamily="18" charset="0"/>
              </a:rPr>
              <a:t>Європейська Комісія </a:t>
            </a:r>
            <a:r>
              <a:rPr lang="en-US" sz="1400" kern="100" dirty="0">
                <a:latin typeface="Times New Roman" panose="02020603050405020304" pitchFamily="18" charset="0"/>
                <a:cs typeface="Times New Roman" panose="02020603050405020304" pitchFamily="18" charset="0"/>
              </a:rPr>
              <a:t>(DG REGION) </a:t>
            </a:r>
            <a:r>
              <a:rPr lang="uk-UA" sz="1400" kern="100" dirty="0">
                <a:latin typeface="Times New Roman" panose="02020603050405020304" pitchFamily="18" charset="0"/>
                <a:cs typeface="Times New Roman" panose="02020603050405020304" pitchFamily="18" charset="0"/>
              </a:rPr>
              <a:t>та Комітет регіонів ЄС.</a:t>
            </a:r>
            <a:endParaRPr lang="ru-RU" sz="1400" kern="100" dirty="0">
              <a:latin typeface="Times New Roman" panose="02020603050405020304" pitchFamily="18" charset="0"/>
              <a:cs typeface="Times New Roman" panose="02020603050405020304" pitchFamily="18" charset="0"/>
            </a:endParaRPr>
          </a:p>
          <a:p>
            <a:pPr marL="285750" lvl="0" indent="-285750" algn="just">
              <a:spcBef>
                <a:spcPts val="0"/>
              </a:spcBef>
              <a:spcAft>
                <a:spcPts val="8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Тематика: </a:t>
            </a:r>
            <a:r>
              <a:rPr lang="uk-UA" sz="1400" kern="100" dirty="0">
                <a:latin typeface="Times New Roman" panose="02020603050405020304" pitchFamily="18" charset="0"/>
                <a:cs typeface="Times New Roman" panose="02020603050405020304" pitchFamily="18" charset="0"/>
              </a:rPr>
              <a:t>регіональний розвиток, децентралізація.</a:t>
            </a:r>
          </a:p>
          <a:p>
            <a:pPr marL="285750" lvl="0" indent="-285750" algn="just">
              <a:spcBef>
                <a:spcPts val="0"/>
              </a:spcBef>
              <a:spcAft>
                <a:spcPts val="800"/>
              </a:spcAft>
              <a:buFont typeface="Arial" panose="020B0604020202020204" pitchFamily="34" charset="0"/>
              <a:buChar char="•"/>
            </a:pPr>
            <a:r>
              <a:rPr lang="uk-UA" sz="1400" b="1" kern="100" dirty="0">
                <a:solidFill>
                  <a:sysClr val="windowText" lastClr="000000"/>
                </a:solidFill>
                <a:latin typeface="Times New Roman" panose="02020603050405020304" pitchFamily="18" charset="0"/>
                <a:ea typeface="Calibri"/>
                <a:cs typeface="Times New Roman" panose="02020603050405020304" pitchFamily="18" charset="0"/>
              </a:rPr>
              <a:t>Географія:</a:t>
            </a:r>
            <a:r>
              <a:rPr lang="uk-UA" sz="1400" kern="100" dirty="0">
                <a:solidFill>
                  <a:sysClr val="windowText" lastClr="000000"/>
                </a:solidFill>
                <a:latin typeface="Times New Roman" panose="02020603050405020304" pitchFamily="18" charset="0"/>
                <a:ea typeface="Calibri"/>
                <a:cs typeface="Times New Roman" panose="02020603050405020304" pitchFamily="18" charset="0"/>
              </a:rPr>
              <a:t> вся Україна.</a:t>
            </a:r>
          </a:p>
          <a:p>
            <a:pPr marL="285750" lvl="0" indent="-285750" algn="just">
              <a:spcBef>
                <a:spcPts val="0"/>
              </a:spcBef>
              <a:spcAft>
                <a:spcPts val="800"/>
              </a:spcAft>
              <a:buFont typeface="Arial" panose="020B0604020202020204" pitchFamily="34" charset="0"/>
              <a:buChar char="•"/>
            </a:pPr>
            <a:r>
              <a:rPr lang="uk-UA" sz="1400" b="1" kern="100" dirty="0">
                <a:solidFill>
                  <a:sysClr val="windowText" lastClr="000000"/>
                </a:solidFill>
                <a:latin typeface="Times New Roman" panose="02020603050405020304" pitchFamily="18" charset="0"/>
                <a:ea typeface="Calibri"/>
                <a:cs typeface="Times New Roman" panose="02020603050405020304" pitchFamily="18" charset="0"/>
              </a:rPr>
              <a:t>Заявники: </a:t>
            </a:r>
            <a:r>
              <a:rPr lang="uk-UA" sz="1400" kern="100" dirty="0">
                <a:latin typeface="Times New Roman" panose="02020603050405020304" pitchFamily="18" charset="0"/>
                <a:cs typeface="Times New Roman" panose="02020603050405020304" pitchFamily="18" charset="0"/>
              </a:rPr>
              <a:t>органи місцевого самоврядування</a:t>
            </a:r>
            <a:r>
              <a:rPr lang="uk-UA" sz="1400" kern="100" dirty="0">
                <a:solidFill>
                  <a:sysClr val="windowText" lastClr="000000"/>
                </a:solidFill>
                <a:latin typeface="Times New Roman" panose="02020603050405020304" pitchFamily="18" charset="0"/>
                <a:cs typeface="Times New Roman" panose="02020603050405020304" pitchFamily="18" charset="0"/>
              </a:rPr>
              <a:t>.</a:t>
            </a:r>
          </a:p>
          <a:p>
            <a:pPr marL="285750" lvl="0" indent="-285750" algn="just">
              <a:spcBef>
                <a:spcPts val="0"/>
              </a:spcBef>
              <a:spcAft>
                <a:spcPts val="8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Дедлайн: </a:t>
            </a:r>
            <a:r>
              <a:rPr lang="uk-UA" sz="1400" kern="100" dirty="0">
                <a:latin typeface="Times New Roman" panose="02020603050405020304" pitchFamily="18" charset="0"/>
                <a:cs typeface="Times New Roman" panose="02020603050405020304" pitchFamily="18" charset="0"/>
              </a:rPr>
              <a:t>30</a:t>
            </a:r>
            <a:r>
              <a:rPr lang="en-US" sz="1400" kern="100" dirty="0">
                <a:latin typeface="Times New Roman" panose="02020603050405020304" pitchFamily="18" charset="0"/>
                <a:cs typeface="Times New Roman" panose="02020603050405020304" pitchFamily="18" charset="0"/>
              </a:rPr>
              <a:t> </a:t>
            </a:r>
            <a:r>
              <a:rPr lang="uk-UA" sz="1400" kern="100" dirty="0">
                <a:latin typeface="Times New Roman" panose="02020603050405020304" pitchFamily="18" charset="0"/>
                <a:cs typeface="Times New Roman" panose="02020603050405020304" pitchFamily="18" charset="0"/>
              </a:rPr>
              <a:t>вересня 2026 року.</a:t>
            </a:r>
            <a:endParaRPr lang="uk-UA" sz="1400" kern="100" dirty="0">
              <a:solidFill>
                <a:sysClr val="windowText" lastClr="000000"/>
              </a:solidFill>
              <a:latin typeface="Times New Roman" panose="02020603050405020304" pitchFamily="18" charset="0"/>
              <a:cs typeface="Times New Roman" panose="02020603050405020304" pitchFamily="18" charset="0"/>
            </a:endParaRPr>
          </a:p>
          <a:p>
            <a:pPr marL="285750" lvl="0" indent="-285750" algn="just">
              <a:spcBef>
                <a:spcPts val="0"/>
              </a:spcBef>
              <a:spcAft>
                <a:spcPts val="8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Більше інформації: </a:t>
            </a:r>
            <a:r>
              <a:rPr lang="uk-UA" sz="1400" u="sng" kern="1200" spc="-10" dirty="0">
                <a:solidFill>
                  <a:srgbClr val="0000FF"/>
                </a:solidFill>
                <a:uFill>
                  <a:solidFill>
                    <a:srgbClr val="0000FF"/>
                  </a:solidFill>
                </a:uFill>
                <a:latin typeface="Times New Roman"/>
                <a:ea typeface="+mn-ea"/>
                <a:cs typeface="Times New Roman"/>
                <a:hlinkClick r:id="rId4">
                  <a:extLst>
                    <a:ext uri="{A12FA001-AC4F-418D-AE19-62706E023703}">
                      <ahyp:hlinkClr xmlns:ahyp="http://schemas.microsoft.com/office/drawing/2018/hyperlinkcolor" val="tx"/>
                    </a:ext>
                  </a:extLst>
                </a:hlinkClick>
              </a:rPr>
              <a:t>посилання</a:t>
            </a:r>
            <a:endParaRPr lang="ru-RU" sz="1400" u="sng" kern="1200" spc="-10" dirty="0">
              <a:solidFill>
                <a:srgbClr val="0000FF"/>
              </a:solidFill>
              <a:uFill>
                <a:solidFill>
                  <a:srgbClr val="0000FF"/>
                </a:solidFill>
              </a:uFill>
              <a:latin typeface="Times New Roman"/>
              <a:ea typeface="+mn-ea"/>
              <a:cs typeface="Times New Roman"/>
            </a:endParaRPr>
          </a:p>
        </p:txBody>
      </p:sp>
    </p:spTree>
    <p:extLst>
      <p:ext uri="{BB962C8B-B14F-4D97-AF65-F5344CB8AC3E}">
        <p14:creationId xmlns:p14="http://schemas.microsoft.com/office/powerpoint/2010/main" val="26751911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68A45-EA86-70F6-663E-99111A83028E}"/>
            </a:ext>
          </a:extLst>
        </p:cNvPr>
        <p:cNvGrpSpPr/>
        <p:nvPr/>
      </p:nvGrpSpPr>
      <p:grpSpPr>
        <a:xfrm>
          <a:off x="0" y="0"/>
          <a:ext cx="0" cy="0"/>
          <a:chOff x="0" y="0"/>
          <a:chExt cx="0" cy="0"/>
        </a:xfrm>
      </p:grpSpPr>
      <p:graphicFrame>
        <p:nvGraphicFramePr>
          <p:cNvPr id="2" name="Місце для вмісту 1"/>
          <p:cNvGraphicFramePr>
            <a:graphicFrameLocks noGrp="1"/>
          </p:cNvGraphicFramePr>
          <p:nvPr>
            <p:ph idx="1"/>
            <p:extLst>
              <p:ext uri="{D42A27DB-BD31-4B8C-83A1-F6EECF244321}">
                <p14:modId xmlns:p14="http://schemas.microsoft.com/office/powerpoint/2010/main" val="2337570548"/>
              </p:ext>
            </p:extLst>
          </p:nvPr>
        </p:nvGraphicFramePr>
        <p:xfrm>
          <a:off x="914400" y="1295400"/>
          <a:ext cx="9601200" cy="1986646"/>
        </p:xfrm>
        <a:graphic>
          <a:graphicData uri="http://schemas.openxmlformats.org/drawingml/2006/table">
            <a:tbl>
              <a:tblPr/>
              <a:tblGrid>
                <a:gridCol w="3733800">
                  <a:extLst>
                    <a:ext uri="{9D8B030D-6E8A-4147-A177-3AD203B41FA5}">
                      <a16:colId xmlns:a16="http://schemas.microsoft.com/office/drawing/2014/main" val="2092012082"/>
                    </a:ext>
                  </a:extLst>
                </a:gridCol>
                <a:gridCol w="5867400">
                  <a:extLst>
                    <a:ext uri="{9D8B030D-6E8A-4147-A177-3AD203B41FA5}">
                      <a16:colId xmlns:a16="http://schemas.microsoft.com/office/drawing/2014/main" val="1954006267"/>
                    </a:ext>
                  </a:extLst>
                </a:gridCol>
              </a:tblGrid>
              <a:tr h="108884">
                <a:tc>
                  <a:txBody>
                    <a:bodyPr/>
                    <a:lstStyle/>
                    <a:p>
                      <a:pPr algn="ctr">
                        <a:spcAft>
                          <a:spcPts val="0"/>
                        </a:spcAft>
                      </a:pPr>
                      <a:r>
                        <a:rPr lang="uk-UA"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ПІ</a:t>
                      </a:r>
                      <a:r>
                        <a:rPr lang="uk-UA" sz="1400" b="1" dirty="0">
                          <a:effectLst/>
                          <a:latin typeface="Times New Roman" panose="02020603050405020304" pitchFamily="18" charset="0"/>
                          <a:ea typeface="Times New Roman" panose="02020603050405020304" pitchFamily="18" charset="0"/>
                          <a:cs typeface="Times New Roman" panose="02020603050405020304" pitchFamily="18" charset="0"/>
                        </a:rPr>
                        <a:t>Б</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1400" b="1" dirty="0">
                          <a:effectLst/>
                          <a:latin typeface="Times New Roman" panose="02020603050405020304" pitchFamily="18" charset="0"/>
                          <a:ea typeface="Times New Roman" panose="02020603050405020304" pitchFamily="18" charset="0"/>
                          <a:cs typeface="Times New Roman" panose="02020603050405020304" pitchFamily="18" charset="0"/>
                        </a:rPr>
                        <a:t>Перелік областей</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2000641"/>
                  </a:ext>
                </a:extLst>
              </a:tr>
              <a:tr h="886643">
                <a:tc>
                  <a:txBody>
                    <a:bodyPr/>
                    <a:lstStyle/>
                    <a:p>
                      <a:pPr>
                        <a:spcAft>
                          <a:spcPts val="0"/>
                        </a:spcAft>
                      </a:pPr>
                      <a:r>
                        <a:rPr lang="uk-UA" sz="1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Гусаревич</a:t>
                      </a:r>
                      <a:r>
                        <a:rPr lang="uk-UA"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uk-UA"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Наталія Володимирівна</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400" dirty="0">
                          <a:effectLst/>
                          <a:latin typeface="Times New Roman" panose="02020603050405020304" pitchFamily="18" charset="0"/>
                          <a:ea typeface="Calibri" panose="020F0502020204030204" pitchFamily="34" charset="0"/>
                          <a:cs typeface="Times New Roman" panose="02020603050405020304" pitchFamily="18" charset="0"/>
                          <a:hlinkClick r:id="rId2"/>
                        </a:rPr>
                        <a:t>n.gusarevych@auc.org.ua</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dirty="0">
                          <a:effectLst/>
                          <a:latin typeface="Times New Roman" panose="02020603050405020304" pitchFamily="18" charset="0"/>
                          <a:ea typeface="Times New Roman" panose="02020603050405020304" pitchFamily="18" charset="0"/>
                          <a:cs typeface="Times New Roman" panose="02020603050405020304" pitchFamily="18" charset="0"/>
                        </a:rPr>
                        <a:t>Волинська, Дніпропетровська</a:t>
                      </a:r>
                      <a:r>
                        <a:rPr lang="uk-UA"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Івано-Франківськ</a:t>
                      </a:r>
                      <a:r>
                        <a:rPr lang="uk-UA" sz="1400" dirty="0">
                          <a:effectLst/>
                          <a:latin typeface="Times New Roman" panose="02020603050405020304" pitchFamily="18" charset="0"/>
                          <a:ea typeface="Times New Roman" panose="02020603050405020304" pitchFamily="18" charset="0"/>
                          <a:cs typeface="Times New Roman" panose="02020603050405020304" pitchFamily="18" charset="0"/>
                        </a:rPr>
                        <a:t>а</a:t>
                      </a:r>
                      <a:r>
                        <a:rPr lang="uk-UA"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Луганська</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2046648"/>
                  </a:ext>
                </a:extLst>
              </a:tr>
              <a:tr h="886643">
                <a:tc>
                  <a:txBody>
                    <a:bodyPr/>
                    <a:lstStyle/>
                    <a:p>
                      <a:pPr>
                        <a:spcAft>
                          <a:spcPts val="0"/>
                        </a:spcAft>
                      </a:pPr>
                      <a:r>
                        <a:rPr lang="uk-UA" sz="1400" b="1" dirty="0">
                          <a:effectLst/>
                          <a:latin typeface="Times New Roman" panose="02020603050405020304" pitchFamily="18" charset="0"/>
                          <a:ea typeface="Times New Roman" panose="02020603050405020304" pitchFamily="18" charset="0"/>
                          <a:cs typeface="Times New Roman" panose="02020603050405020304" pitchFamily="18" charset="0"/>
                        </a:rPr>
                        <a:t>Рябоконь </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uk-UA" sz="1400" dirty="0">
                          <a:effectLst/>
                          <a:latin typeface="Times New Roman" panose="02020603050405020304" pitchFamily="18" charset="0"/>
                          <a:ea typeface="Times New Roman" panose="02020603050405020304" pitchFamily="18" charset="0"/>
                          <a:cs typeface="Times New Roman" panose="02020603050405020304" pitchFamily="18" charset="0"/>
                        </a:rPr>
                        <a:t>Олексій Петрович</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hlinkClick r:id="rId3"/>
                        </a:rPr>
                        <a:t>o.riabokon@auc.org.ua</a:t>
                      </a:r>
                      <a:br>
                        <a:rPr lang="uk-UA"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endParaRPr lang="en-US" sz="1400"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dirty="0">
                          <a:effectLst/>
                          <a:latin typeface="Times New Roman" panose="02020603050405020304" pitchFamily="18" charset="0"/>
                          <a:ea typeface="Times New Roman" panose="02020603050405020304" pitchFamily="18" charset="0"/>
                          <a:cs typeface="Times New Roman" panose="02020603050405020304" pitchFamily="18" charset="0"/>
                        </a:rPr>
                        <a:t>Полтавська, Сумська</a:t>
                      </a:r>
                      <a:r>
                        <a:rPr lang="uk-UA"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Черкаська, </a:t>
                      </a:r>
                      <a:r>
                        <a:rPr lang="uk-UA"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Чернігівська, </a:t>
                      </a:r>
                      <a:r>
                        <a:rPr lang="uk-UA"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Хмельницька</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4416804"/>
                  </a:ext>
                </a:extLst>
              </a:tr>
            </a:tbl>
          </a:graphicData>
        </a:graphic>
      </p:graphicFrame>
      <p:sp>
        <p:nvSpPr>
          <p:cNvPr id="4" name="Номер слайда 3">
            <a:extLst>
              <a:ext uri="{FF2B5EF4-FFF2-40B4-BE49-F238E27FC236}">
                <a16:creationId xmlns:a16="http://schemas.microsoft.com/office/drawing/2014/main" id="{01D4B777-F537-008F-4E73-3C1F1E456E67}"/>
              </a:ext>
            </a:extLst>
          </p:cNvPr>
          <p:cNvSpPr>
            <a:spLocks noGrp="1"/>
          </p:cNvSpPr>
          <p:nvPr>
            <p:ph type="sldNum" sz="quarter" idx="12"/>
          </p:nvPr>
        </p:nvSpPr>
        <p:spPr>
          <a:xfrm>
            <a:off x="9347200" y="6477000"/>
            <a:ext cx="2844800" cy="381000"/>
          </a:xfrm>
        </p:spPr>
        <p:txBody>
          <a:bodyPr/>
          <a:lstStyle/>
          <a:p>
            <a:fld id="{B6F15528-21DE-4FAA-801E-634DDDAF4B2B}" type="slidenum">
              <a:rPr lang="ru-RU" sz="2400" smtClean="0">
                <a:solidFill>
                  <a:schemeClr val="bg1"/>
                </a:solidFill>
                <a:latin typeface="Arial Black" panose="020B0A04020102020204" pitchFamily="34" charset="0"/>
              </a:rPr>
              <a:t>12</a:t>
            </a:fld>
            <a:endParaRPr lang="ru-RU" sz="2400" dirty="0">
              <a:solidFill>
                <a:schemeClr val="bg1"/>
              </a:solidFill>
              <a:latin typeface="Arial Black" panose="020B0A04020102020204" pitchFamily="34" charset="0"/>
            </a:endParaRPr>
          </a:p>
        </p:txBody>
      </p:sp>
      <p:sp>
        <p:nvSpPr>
          <p:cNvPr id="6" name="Объект 2">
            <a:extLst>
              <a:ext uri="{FF2B5EF4-FFF2-40B4-BE49-F238E27FC236}">
                <a16:creationId xmlns:a16="http://schemas.microsoft.com/office/drawing/2014/main" id="{7BE52340-3F7B-7A4E-3E5A-95CFF0142D52}"/>
              </a:ext>
            </a:extLst>
          </p:cNvPr>
          <p:cNvSpPr txBox="1">
            <a:spLocks/>
          </p:cNvSpPr>
          <p:nvPr/>
        </p:nvSpPr>
        <p:spPr>
          <a:xfrm>
            <a:off x="6096000" y="1219200"/>
            <a:ext cx="5638800" cy="470138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450000" algn="just">
              <a:spcBef>
                <a:spcPts val="0"/>
              </a:spcBef>
              <a:buFont typeface="Arial" pitchFamily="34" charset="0"/>
              <a:buNone/>
            </a:pPr>
            <a:endParaRPr lang="uk-UA" sz="1800" dirty="0">
              <a:solidFill>
                <a:srgbClr val="00519C"/>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7A0906FA-39F4-8443-62FC-E92907FD740F}"/>
              </a:ext>
            </a:extLst>
          </p:cNvPr>
          <p:cNvSpPr txBox="1"/>
          <p:nvPr/>
        </p:nvSpPr>
        <p:spPr>
          <a:xfrm>
            <a:off x="2438400" y="621624"/>
            <a:ext cx="8229600" cy="630942"/>
          </a:xfrm>
          <a:prstGeom prst="rect">
            <a:avLst/>
          </a:prstGeom>
          <a:noFill/>
        </p:spPr>
        <p:txBody>
          <a:bodyPr wrap="square">
            <a:spAutoFit/>
          </a:bodyPr>
          <a:lstStyle/>
          <a:p>
            <a:pPr algn="ctr"/>
            <a:r>
              <a:rPr lang="uk-UA" sz="3500" b="1" kern="1200" dirty="0">
                <a:solidFill>
                  <a:srgbClr val="2F5597"/>
                </a:solidFill>
                <a:latin typeface="Calibri"/>
                <a:ea typeface="MingLiU-ExtB" panose="02020500000000000000" pitchFamily="18" charset="-120"/>
                <a:cs typeface="Mongolian Baiti" panose="03000500000000000000" pitchFamily="66" charset="0"/>
              </a:rPr>
              <a:t>Контакти</a:t>
            </a:r>
            <a:r>
              <a:rPr kumimoji="0" lang="uk-UA" sz="2000" i="0" u="none" strike="noStrike" kern="0" cap="none" spc="0" normalizeH="0" baseline="0" noProof="0" dirty="0">
                <a:ln>
                  <a:noFill/>
                </a:ln>
                <a:solidFill>
                  <a:schemeClr val="accent1">
                    <a:lumMod val="75000"/>
                  </a:schemeClr>
                </a:solidFill>
                <a:effectLst/>
                <a:uLnTx/>
                <a:uFillTx/>
                <a:latin typeface="Arial Black" panose="020B0A04020102020204" pitchFamily="34" charset="0"/>
                <a:ea typeface="Calibri" panose="020F0502020204030204" pitchFamily="34" charset="0"/>
                <a:cs typeface="Mongolian Baiti" panose="03000500000000000000" pitchFamily="66" charset="0"/>
              </a:rPr>
              <a:t> </a:t>
            </a:r>
            <a:r>
              <a:rPr lang="uk-UA" sz="3500" b="1" kern="1200" dirty="0">
                <a:solidFill>
                  <a:srgbClr val="2F5597"/>
                </a:solidFill>
                <a:latin typeface="Calibri"/>
                <a:ea typeface="MingLiU-ExtB" panose="02020500000000000000" pitchFamily="18" charset="-120"/>
                <a:cs typeface="Mongolian Baiti" panose="03000500000000000000" pitchFamily="66" charset="0"/>
              </a:rPr>
              <a:t>регіональних</a:t>
            </a:r>
            <a:r>
              <a:rPr kumimoji="0" lang="uk-UA" sz="2000" i="0" u="none" strike="noStrike" kern="0" cap="none" spc="0" normalizeH="0" baseline="0" noProof="0" dirty="0">
                <a:ln>
                  <a:noFill/>
                </a:ln>
                <a:solidFill>
                  <a:schemeClr val="accent1">
                    <a:lumMod val="75000"/>
                  </a:schemeClr>
                </a:solidFill>
                <a:effectLst/>
                <a:uLnTx/>
                <a:uFillTx/>
                <a:latin typeface="Arial Black" panose="020B0A04020102020204" pitchFamily="34" charset="0"/>
                <a:ea typeface="Calibri" panose="020F0502020204030204" pitchFamily="34" charset="0"/>
                <a:cs typeface="Mongolian Baiti" panose="03000500000000000000" pitchFamily="66" charset="0"/>
              </a:rPr>
              <a:t> </a:t>
            </a:r>
            <a:r>
              <a:rPr lang="uk-UA" sz="3500" b="1" kern="1200" dirty="0">
                <a:solidFill>
                  <a:srgbClr val="2F5597"/>
                </a:solidFill>
                <a:latin typeface="Calibri"/>
                <a:ea typeface="MingLiU-ExtB" panose="02020500000000000000" pitchFamily="18" charset="-120"/>
                <a:cs typeface="Mongolian Baiti" panose="03000500000000000000" pitchFamily="66" charset="0"/>
              </a:rPr>
              <a:t>консультантів</a:t>
            </a:r>
          </a:p>
        </p:txBody>
      </p:sp>
      <p:graphicFrame>
        <p:nvGraphicFramePr>
          <p:cNvPr id="5" name="Таблиця 4"/>
          <p:cNvGraphicFramePr>
            <a:graphicFrameLocks noGrp="1"/>
          </p:cNvGraphicFramePr>
          <p:nvPr>
            <p:extLst>
              <p:ext uri="{D42A27DB-BD31-4B8C-83A1-F6EECF244321}">
                <p14:modId xmlns:p14="http://schemas.microsoft.com/office/powerpoint/2010/main" val="1748610982"/>
              </p:ext>
            </p:extLst>
          </p:nvPr>
        </p:nvGraphicFramePr>
        <p:xfrm>
          <a:off x="914400" y="3281658"/>
          <a:ext cx="9601200" cy="2661942"/>
        </p:xfrm>
        <a:graphic>
          <a:graphicData uri="http://schemas.openxmlformats.org/drawingml/2006/table">
            <a:tbl>
              <a:tblPr/>
              <a:tblGrid>
                <a:gridCol w="3733800">
                  <a:extLst>
                    <a:ext uri="{9D8B030D-6E8A-4147-A177-3AD203B41FA5}">
                      <a16:colId xmlns:a16="http://schemas.microsoft.com/office/drawing/2014/main" val="2820449475"/>
                    </a:ext>
                  </a:extLst>
                </a:gridCol>
                <a:gridCol w="5867400">
                  <a:extLst>
                    <a:ext uri="{9D8B030D-6E8A-4147-A177-3AD203B41FA5}">
                      <a16:colId xmlns:a16="http://schemas.microsoft.com/office/drawing/2014/main" val="2587697465"/>
                    </a:ext>
                  </a:extLst>
                </a:gridCol>
              </a:tblGrid>
              <a:tr h="647607">
                <a:tc>
                  <a:txBody>
                    <a:bodyPr/>
                    <a:lstStyle/>
                    <a:p>
                      <a:pPr>
                        <a:spcAft>
                          <a:spcPts val="0"/>
                        </a:spcAft>
                      </a:pPr>
                      <a:r>
                        <a:rPr lang="uk-UA" sz="1400" b="1" dirty="0" err="1">
                          <a:effectLst/>
                          <a:latin typeface="Times New Roman" panose="02020603050405020304" pitchFamily="18" charset="0"/>
                          <a:ea typeface="Times New Roman" panose="02020603050405020304" pitchFamily="18" charset="0"/>
                          <a:cs typeface="Times New Roman" panose="02020603050405020304" pitchFamily="18" charset="0"/>
                        </a:rPr>
                        <a:t>Селіхова</a:t>
                      </a:r>
                      <a:r>
                        <a:rPr lang="uk-UA" sz="14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uk-UA" sz="1400" dirty="0">
                          <a:effectLst/>
                          <a:latin typeface="Times New Roman" panose="02020603050405020304" pitchFamily="18" charset="0"/>
                          <a:ea typeface="Times New Roman" panose="02020603050405020304" pitchFamily="18" charset="0"/>
                          <a:cs typeface="Times New Roman" panose="02020603050405020304" pitchFamily="18" charset="0"/>
                        </a:rPr>
                        <a:t>Яна Вікторівна</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400" dirty="0">
                          <a:effectLst/>
                          <a:latin typeface="Times New Roman" panose="02020603050405020304" pitchFamily="18" charset="0"/>
                          <a:ea typeface="Calibri" panose="020F0502020204030204" pitchFamily="34" charset="0"/>
                          <a:cs typeface="Times New Roman" panose="02020603050405020304" pitchFamily="18" charset="0"/>
                          <a:hlinkClick r:id="rId4"/>
                        </a:rPr>
                        <a:t>y.selikhova@auc.org.ua</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400" dirty="0">
                          <a:effectLst/>
                          <a:latin typeface="Times New Roman" panose="02020603050405020304" pitchFamily="18" charset="0"/>
                          <a:ea typeface="Times New Roman" panose="02020603050405020304" pitchFamily="18" charset="0"/>
                          <a:cs typeface="Times New Roman" panose="02020603050405020304" pitchFamily="18" charset="0"/>
                        </a:rPr>
                        <a:t>Житомирська, Закарпатська, Запорізька, Рівненська, Харківська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5594958"/>
                  </a:ext>
                </a:extLst>
              </a:tr>
              <a:tr h="895601">
                <a:tc>
                  <a:txBody>
                    <a:bodyPr/>
                    <a:lstStyle/>
                    <a:p>
                      <a:pPr>
                        <a:spcAft>
                          <a:spcPts val="0"/>
                        </a:spcAft>
                      </a:pPr>
                      <a:r>
                        <a:rPr lang="uk-UA" sz="1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Трофимлюк</a:t>
                      </a:r>
                      <a:r>
                        <a:rPr lang="uk-UA"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uk-UA"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Олена Валеріївна</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effectLst/>
                          <a:latin typeface="Times New Roman" panose="02020603050405020304" pitchFamily="18" charset="0"/>
                          <a:ea typeface="Calibri" panose="020F0502020204030204" pitchFamily="34" charset="0"/>
                          <a:cs typeface="Times New Roman" panose="02020603050405020304" pitchFamily="18" charset="0"/>
                          <a:hlinkClick r:id="rId5"/>
                        </a:rPr>
                        <a:t>o.trofymliuk@auc.org.ua</a:t>
                      </a:r>
                      <a:br>
                        <a:rPr lang="uk-UA" sz="1400" dirty="0">
                          <a:effectLst/>
                          <a:latin typeface="Times New Roman" panose="02020603050405020304" pitchFamily="18" charset="0"/>
                          <a:ea typeface="Calibri" panose="020F0502020204030204" pitchFamily="34" charset="0"/>
                          <a:cs typeface="Times New Roman" panose="02020603050405020304" pitchFamily="18" charset="0"/>
                        </a:rPr>
                      </a:b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dirty="0">
                          <a:effectLst/>
                          <a:latin typeface="Times New Roman" panose="02020603050405020304" pitchFamily="18" charset="0"/>
                          <a:ea typeface="Times New Roman" panose="02020603050405020304" pitchFamily="18" charset="0"/>
                          <a:cs typeface="Times New Roman" panose="02020603050405020304" pitchFamily="18" charset="0"/>
                        </a:rPr>
                        <a:t>Вінницька, Київська, Львівська, Миколаївська, Херсонська </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4507471"/>
                  </a:ext>
                </a:extLst>
              </a:tr>
              <a:tr h="912901">
                <a:tc>
                  <a:txBody>
                    <a:bodyPr/>
                    <a:lstStyle/>
                    <a:p>
                      <a:pPr>
                        <a:spcAft>
                          <a:spcPts val="0"/>
                        </a:spcAft>
                      </a:pPr>
                      <a:r>
                        <a:rPr lang="uk-UA" sz="1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Ямковой</a:t>
                      </a:r>
                      <a:r>
                        <a:rPr lang="uk-UA"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uk-UA"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Юрій </a:t>
                      </a:r>
                      <a:r>
                        <a:rPr lang="uk-UA" sz="1400" dirty="0" err="1">
                          <a:effectLst/>
                          <a:latin typeface="Times New Roman" panose="02020603050405020304" pitchFamily="18" charset="0"/>
                          <a:ea typeface="Times New Roman" panose="02020603050405020304" pitchFamily="18" charset="0"/>
                          <a:cs typeface="Times New Roman" panose="02020603050405020304" pitchFamily="18" charset="0"/>
                        </a:rPr>
                        <a:t>Вячеславович</a:t>
                      </a:r>
                      <a:endParaRPr lang="uk-UA"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400" dirty="0">
                          <a:effectLst/>
                          <a:latin typeface="Times New Roman" panose="02020603050405020304" pitchFamily="18" charset="0"/>
                          <a:ea typeface="Calibri" panose="020F0502020204030204" pitchFamily="34" charset="0"/>
                          <a:cs typeface="Times New Roman" panose="02020603050405020304" pitchFamily="18" charset="0"/>
                          <a:hlinkClick r:id="rId6"/>
                        </a:rPr>
                        <a:t>u.yamkovoi@auc.org.ua</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dirty="0">
                          <a:effectLst/>
                          <a:latin typeface="Times New Roman" panose="02020603050405020304" pitchFamily="18" charset="0"/>
                          <a:ea typeface="Times New Roman" panose="02020603050405020304" pitchFamily="18" charset="0"/>
                          <a:cs typeface="Times New Roman" panose="02020603050405020304" pitchFamily="18" charset="0"/>
                        </a:rPr>
                        <a:t>Донецька, Кіровоградська, Одеська</a:t>
                      </a:r>
                      <a:r>
                        <a:rPr lang="uk-UA"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Тернопільська, Чернівецька</a:t>
                      </a:r>
                      <a:endParaRPr lang="uk-UA"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1020325"/>
                  </a:ext>
                </a:extLst>
              </a:tr>
            </a:tbl>
          </a:graphicData>
        </a:graphic>
      </p:graphicFrame>
      <p:pic>
        <p:nvPicPr>
          <p:cNvPr id="3" name="Рисунок 2">
            <a:extLst>
              <a:ext uri="{FF2B5EF4-FFF2-40B4-BE49-F238E27FC236}">
                <a16:creationId xmlns:a16="http://schemas.microsoft.com/office/drawing/2014/main" id="{3D8C8550-8A13-1D18-1D85-6C55C671B7E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9600" y="76200"/>
            <a:ext cx="2819400" cy="545424"/>
          </a:xfrm>
          <a:prstGeom prst="rect">
            <a:avLst/>
          </a:prstGeom>
        </p:spPr>
      </p:pic>
    </p:spTree>
    <p:extLst>
      <p:ext uri="{BB962C8B-B14F-4D97-AF65-F5344CB8AC3E}">
        <p14:creationId xmlns:p14="http://schemas.microsoft.com/office/powerpoint/2010/main" val="380790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1295400"/>
            <a:ext cx="11468100" cy="4876800"/>
          </a:xfrm>
        </p:spPr>
        <p:txBody>
          <a:bodyPr>
            <a:noAutofit/>
          </a:bodyPr>
          <a:lstStyle/>
          <a:p>
            <a:pPr marL="6985">
              <a:spcBef>
                <a:spcPts val="100"/>
              </a:spcBef>
            </a:pPr>
            <a:br>
              <a:rPr lang="uk-UA" sz="3200" b="1" dirty="0">
                <a:gradFill>
                  <a:gsLst>
                    <a:gs pos="100000">
                      <a:srgbClr val="BB2031"/>
                    </a:gs>
                    <a:gs pos="26000">
                      <a:srgbClr val="00519C"/>
                    </a:gs>
                  </a:gsLst>
                  <a:lin ang="5400000" scaled="1"/>
                </a:gradFill>
                <a:latin typeface="Arial Black" panose="020B0A04020102020204" pitchFamily="34" charset="0"/>
              </a:rPr>
            </a:br>
            <a:br>
              <a:rPr lang="uk-UA" sz="3200" b="1" dirty="0">
                <a:solidFill>
                  <a:srgbClr val="00519C"/>
                </a:solidFill>
                <a:latin typeface="Arial "/>
              </a:rPr>
            </a:br>
            <a:br>
              <a:rPr lang="uk-UA" sz="3200" b="1" dirty="0">
                <a:solidFill>
                  <a:srgbClr val="00519C"/>
                </a:solidFill>
                <a:latin typeface="Arial "/>
              </a:rPr>
            </a:br>
            <a:br>
              <a:rPr lang="uk-UA" sz="3200" b="1" dirty="0">
                <a:solidFill>
                  <a:srgbClr val="00519C"/>
                </a:solidFill>
                <a:latin typeface="Arial "/>
              </a:rPr>
            </a:br>
            <a:br>
              <a:rPr lang="uk-UA" sz="3200" b="1" dirty="0">
                <a:solidFill>
                  <a:srgbClr val="00519C"/>
                </a:solidFill>
                <a:latin typeface="Arial "/>
              </a:rPr>
            </a:br>
            <a:br>
              <a:rPr lang="uk-UA" sz="1600" b="1" spc="-5" dirty="0">
                <a:solidFill>
                  <a:srgbClr val="00519C"/>
                </a:solidFill>
                <a:latin typeface="Arial "/>
                <a:ea typeface="Tahoma" pitchFamily="34" charset="0"/>
                <a:cs typeface="Tahoma" pitchFamily="34" charset="0"/>
              </a:rPr>
            </a:br>
            <a:br>
              <a:rPr lang="uk-UA" sz="1600" b="1" spc="-5" dirty="0">
                <a:solidFill>
                  <a:srgbClr val="00519C"/>
                </a:solidFill>
                <a:latin typeface="Arial "/>
                <a:ea typeface="Tahoma" pitchFamily="34" charset="0"/>
                <a:cs typeface="Tahoma" pitchFamily="34" charset="0"/>
              </a:rPr>
            </a:br>
            <a:endParaRPr lang="en-US" sz="1100" dirty="0">
              <a:solidFill>
                <a:srgbClr val="00519C"/>
              </a:solidFill>
              <a:latin typeface="Arial "/>
            </a:endParaRPr>
          </a:p>
        </p:txBody>
      </p:sp>
      <p:sp>
        <p:nvSpPr>
          <p:cNvPr id="7" name="TextBox 2">
            <a:extLst>
              <a:ext uri="{FF2B5EF4-FFF2-40B4-BE49-F238E27FC236}">
                <a16:creationId xmlns:a16="http://schemas.microsoft.com/office/drawing/2014/main" id="{9765EB30-72B7-EEB4-2571-98607A091609}"/>
              </a:ext>
            </a:extLst>
          </p:cNvPr>
          <p:cNvSpPr txBox="1">
            <a:spLocks noChangeArrowheads="1"/>
          </p:cNvSpPr>
          <p:nvPr/>
        </p:nvSpPr>
        <p:spPr bwMode="auto">
          <a:xfrm>
            <a:off x="3657600" y="4730616"/>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uk-UA" altLang="en-US" b="1" dirty="0">
                <a:solidFill>
                  <a:srgbClr val="2E5496"/>
                </a:solidFill>
                <a:latin typeface="Arial "/>
                <a:cs typeface="Arial" panose="020B0604020202020204" pitchFamily="34" charset="0"/>
              </a:rPr>
              <a:t>Контакти АМУ:</a:t>
            </a:r>
            <a:endParaRPr lang="ru-RU" altLang="en-US" b="1" dirty="0">
              <a:solidFill>
                <a:srgbClr val="2E5496"/>
              </a:solidFill>
              <a:latin typeface="Arial "/>
              <a:cs typeface="Arial" panose="020B0604020202020204" pitchFamily="34" charset="0"/>
            </a:endParaRPr>
          </a:p>
          <a:p>
            <a:pPr algn="ctr"/>
            <a:r>
              <a:rPr lang="ru-RU" altLang="en-US" b="1" dirty="0">
                <a:solidFill>
                  <a:srgbClr val="2E5496"/>
                </a:solidFill>
                <a:latin typeface="Arial "/>
                <a:cs typeface="Arial" panose="020B0604020202020204" pitchFamily="34" charset="0"/>
              </a:rPr>
              <a:t>Тел.: +38044 486 30 82</a:t>
            </a:r>
          </a:p>
          <a:p>
            <a:pPr algn="ctr"/>
            <a:r>
              <a:rPr lang="ru-RU" altLang="en-US" b="1" dirty="0">
                <a:solidFill>
                  <a:srgbClr val="2E5496"/>
                </a:solidFill>
                <a:latin typeface="Arial "/>
                <a:cs typeface="Arial" panose="020B0604020202020204" pitchFamily="34" charset="0"/>
              </a:rPr>
              <a:t>E-mail: </a:t>
            </a:r>
            <a:r>
              <a:rPr lang="ru-RU" altLang="en-US" b="1" dirty="0" err="1">
                <a:solidFill>
                  <a:srgbClr val="2E5496"/>
                </a:solidFill>
                <a:latin typeface="Arial "/>
                <a:cs typeface="Arial" panose="020B0604020202020204" pitchFamily="34" charset="0"/>
                <a:hlinkClick r:id="rId2">
                  <a:extLst>
                    <a:ext uri="{A12FA001-AC4F-418D-AE19-62706E023703}">
                      <ahyp:hlinkClr xmlns:ahyp="http://schemas.microsoft.com/office/drawing/2018/hyperlinkcolor" val="tx"/>
                    </a:ext>
                  </a:extLst>
                </a:hlinkClick>
              </a:rPr>
              <a:t>info@auc.org.ua</a:t>
            </a:r>
            <a:endParaRPr lang="ru-RU" altLang="en-US" b="1" dirty="0">
              <a:solidFill>
                <a:srgbClr val="2E5496"/>
              </a:solidFill>
              <a:latin typeface="Arial "/>
              <a:cs typeface="Arial" panose="020B0604020202020204" pitchFamily="34" charset="0"/>
            </a:endParaRPr>
          </a:p>
          <a:p>
            <a:pPr algn="ctr"/>
            <a:r>
              <a:rPr lang="ru-RU" altLang="en-US" b="1" dirty="0">
                <a:solidFill>
                  <a:srgbClr val="2E5496"/>
                </a:solidFill>
                <a:latin typeface="Arial "/>
                <a:cs typeface="Arial" panose="020B0604020202020204" pitchFamily="34" charset="0"/>
              </a:rPr>
              <a:t>Сайт: </a:t>
            </a:r>
            <a:r>
              <a:rPr lang="en-US" altLang="en-US" b="1" dirty="0" err="1">
                <a:solidFill>
                  <a:srgbClr val="2E5496"/>
                </a:solidFill>
                <a:latin typeface="Arial "/>
                <a:cs typeface="Arial" panose="020B0604020202020204" pitchFamily="34" charset="0"/>
              </a:rPr>
              <a:t>www.auc.org.ua</a:t>
            </a:r>
            <a:r>
              <a:rPr lang="en-US" altLang="en-US" b="1" dirty="0">
                <a:solidFill>
                  <a:srgbClr val="2E5496"/>
                </a:solidFill>
                <a:latin typeface="Arial "/>
                <a:cs typeface="Arial" panose="020B0604020202020204" pitchFamily="34" charset="0"/>
              </a:rPr>
              <a:t> </a:t>
            </a:r>
            <a:endParaRPr lang="ru-RU" altLang="en-US" b="1" dirty="0">
              <a:solidFill>
                <a:srgbClr val="2E5496"/>
              </a:solidFill>
              <a:latin typeface="Arial "/>
              <a:cs typeface="Arial" panose="020B0604020202020204" pitchFamily="34" charset="0"/>
            </a:endParaRPr>
          </a:p>
        </p:txBody>
      </p:sp>
      <p:pic>
        <p:nvPicPr>
          <p:cNvPr id="5" name="Рисунок 4">
            <a:extLst>
              <a:ext uri="{FF2B5EF4-FFF2-40B4-BE49-F238E27FC236}">
                <a16:creationId xmlns:a16="http://schemas.microsoft.com/office/drawing/2014/main" id="{9C31D54A-FB91-FE38-7156-3ED89F1DAB83}"/>
              </a:ext>
            </a:extLst>
          </p:cNvPr>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tretch>
            <a:fillRect/>
          </a:stretch>
        </p:blipFill>
        <p:spPr>
          <a:xfrm>
            <a:off x="1355951" y="2391872"/>
            <a:ext cx="9617970" cy="1860636"/>
          </a:xfrm>
          <a:prstGeom prst="rect">
            <a:avLst/>
          </a:prstGeom>
        </p:spPr>
      </p:pic>
      <p:sp>
        <p:nvSpPr>
          <p:cNvPr id="3" name="TextBox 2">
            <a:extLst>
              <a:ext uri="{FF2B5EF4-FFF2-40B4-BE49-F238E27FC236}">
                <a16:creationId xmlns:a16="http://schemas.microsoft.com/office/drawing/2014/main" id="{043FBC2D-F305-6A64-8B69-2E40F827B09B}"/>
              </a:ext>
            </a:extLst>
          </p:cNvPr>
          <p:cNvSpPr txBox="1"/>
          <p:nvPr/>
        </p:nvSpPr>
        <p:spPr>
          <a:xfrm>
            <a:off x="11582400" y="6396335"/>
            <a:ext cx="6094476" cy="461665"/>
          </a:xfrm>
          <a:prstGeom prst="rect">
            <a:avLst/>
          </a:prstGeom>
          <a:noFill/>
        </p:spPr>
        <p:txBody>
          <a:bodyPr wrap="square">
            <a:spAutoFit/>
          </a:bodyPr>
          <a:lstStyle/>
          <a:p>
            <a:fld id="{B6F15528-21DE-4FAA-801E-634DDDAF4B2B}" type="slidenum">
              <a:rPr lang="ru-RU" sz="2400" smtClean="0">
                <a:solidFill>
                  <a:schemeClr val="bg1"/>
                </a:solidFill>
                <a:latin typeface="Arial Black" panose="020B0A04020102020204" pitchFamily="34" charset="0"/>
              </a:rPr>
              <a:pPr/>
              <a:t>13</a:t>
            </a:fld>
            <a:endParaRPr lang="uk-UA" sz="24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1053743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476E5-0EA0-338E-317F-06DBC025A8F7}"/>
            </a:ext>
          </a:extLst>
        </p:cNvPr>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2C95D113-3DA1-4154-F58C-CFAD37DA7E11}"/>
              </a:ext>
            </a:extLst>
          </p:cNvPr>
          <p:cNvSpPr>
            <a:spLocks noGrp="1"/>
          </p:cNvSpPr>
          <p:nvPr>
            <p:ph type="sldNum" sz="quarter" idx="12"/>
          </p:nvPr>
        </p:nvSpPr>
        <p:spPr>
          <a:xfrm>
            <a:off x="9311640" y="6492875"/>
            <a:ext cx="2844800" cy="365125"/>
          </a:xfrm>
        </p:spPr>
        <p:txBody>
          <a:bodyPr/>
          <a:lstStyle/>
          <a:p>
            <a:fld id="{B6F15528-21DE-4FAA-801E-634DDDAF4B2B}" type="slidenum">
              <a:rPr lang="ru-RU" sz="2400" smtClean="0">
                <a:solidFill>
                  <a:schemeClr val="bg1"/>
                </a:solidFill>
                <a:latin typeface="Arial Black" panose="020B0A04020102020204" pitchFamily="34" charset="0"/>
              </a:rPr>
              <a:t>2</a:t>
            </a:fld>
            <a:endParaRPr lang="ru-RU" sz="2400" dirty="0">
              <a:solidFill>
                <a:schemeClr val="bg1"/>
              </a:solidFill>
              <a:latin typeface="Arial Black" panose="020B0A04020102020204" pitchFamily="34" charset="0"/>
            </a:endParaRPr>
          </a:p>
        </p:txBody>
      </p:sp>
      <p:pic>
        <p:nvPicPr>
          <p:cNvPr id="2" name="Рисунок 1">
            <a:extLst>
              <a:ext uri="{FF2B5EF4-FFF2-40B4-BE49-F238E27FC236}">
                <a16:creationId xmlns:a16="http://schemas.microsoft.com/office/drawing/2014/main" id="{15DDA471-104B-8BC2-F46C-70EE555BB7D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76200"/>
            <a:ext cx="2819400" cy="545424"/>
          </a:xfrm>
          <a:prstGeom prst="rect">
            <a:avLst/>
          </a:prstGeom>
        </p:spPr>
      </p:pic>
      <p:sp>
        <p:nvSpPr>
          <p:cNvPr id="5" name="Объект 2">
            <a:extLst>
              <a:ext uri="{FF2B5EF4-FFF2-40B4-BE49-F238E27FC236}">
                <a16:creationId xmlns:a16="http://schemas.microsoft.com/office/drawing/2014/main" id="{41F9B584-4297-C1D3-1434-AB96547F0688}"/>
              </a:ext>
            </a:extLst>
          </p:cNvPr>
          <p:cNvSpPr txBox="1">
            <a:spLocks/>
          </p:cNvSpPr>
          <p:nvPr/>
        </p:nvSpPr>
        <p:spPr>
          <a:xfrm>
            <a:off x="762000" y="3638222"/>
            <a:ext cx="10972798" cy="238157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uk-UA" sz="1400" b="1" u="sng" kern="100" dirty="0">
                <a:solidFill>
                  <a:srgbClr val="0563C1"/>
                </a:solidFill>
                <a:latin typeface="Times New Roman" panose="02020603050405020304" pitchFamily="18" charset="0"/>
                <a:cs typeface="Times New Roman" panose="02020603050405020304" pitchFamily="18" charset="0"/>
              </a:rPr>
              <a:t>Підтримка надання якісних та доступних послуг на місцевому рівні (ЗПЗ)</a:t>
            </a:r>
          </a:p>
          <a:p>
            <a:pPr algn="just"/>
            <a:r>
              <a:rPr lang="uk-UA" sz="1400" b="1" kern="100" dirty="0" err="1">
                <a:latin typeface="Times New Roman" panose="02020603050405020304" pitchFamily="18" charset="0"/>
                <a:cs typeface="Times New Roman" panose="02020603050405020304" pitchFamily="18" charset="0"/>
              </a:rPr>
              <a:t>Грантодавець</a:t>
            </a:r>
            <a:r>
              <a:rPr lang="uk-UA" sz="1400" b="1" kern="100" dirty="0">
                <a:latin typeface="Times New Roman" panose="02020603050405020304" pitchFamily="18" charset="0"/>
                <a:cs typeface="Times New Roman" panose="02020603050405020304" pitchFamily="18" charset="0"/>
              </a:rPr>
              <a:t>: </a:t>
            </a:r>
            <a:r>
              <a:rPr lang="uk-UA" sz="1400" kern="100" dirty="0">
                <a:latin typeface="Times New Roman" panose="02020603050405020304" pitchFamily="18" charset="0"/>
                <a:cs typeface="Times New Roman" panose="02020603050405020304" pitchFamily="18" charset="0"/>
              </a:rPr>
              <a:t>Програма «Партнерство за сильну Україну» (PFRU), що реалізується компанією «</a:t>
            </a:r>
            <a:r>
              <a:rPr lang="uk-UA" sz="1400" kern="100" dirty="0" err="1">
                <a:latin typeface="Times New Roman" panose="02020603050405020304" pitchFamily="18" charset="0"/>
                <a:cs typeface="Times New Roman" panose="02020603050405020304" pitchFamily="18" charset="0"/>
              </a:rPr>
              <a:t>Кімонікс</a:t>
            </a:r>
            <a:r>
              <a:rPr lang="uk-UA" sz="1400" kern="100" dirty="0">
                <a:latin typeface="Times New Roman" panose="02020603050405020304" pitchFamily="18" charset="0"/>
                <a:cs typeface="Times New Roman" panose="02020603050405020304" pitchFamily="18" charset="0"/>
              </a:rPr>
              <a:t>».</a:t>
            </a:r>
            <a:r>
              <a:rPr lang="en-US" sz="1400" kern="100" dirty="0">
                <a:latin typeface="Times New Roman" panose="02020603050405020304" pitchFamily="18" charset="0"/>
                <a:cs typeface="Times New Roman" panose="02020603050405020304" pitchFamily="18" charset="0"/>
              </a:rPr>
              <a:t> </a:t>
            </a:r>
            <a:r>
              <a:rPr lang="uk-UA" sz="1400" kern="100" dirty="0">
                <a:latin typeface="Times New Roman" panose="02020603050405020304" pitchFamily="18" charset="0"/>
                <a:cs typeface="Times New Roman" panose="02020603050405020304" pitchFamily="18" charset="0"/>
              </a:rPr>
              <a:t> </a:t>
            </a:r>
            <a:r>
              <a:rPr lang="en-US" sz="1400" kern="100" dirty="0">
                <a:latin typeface="Times New Roman" panose="02020603050405020304" pitchFamily="18" charset="0"/>
                <a:cs typeface="Times New Roman" panose="02020603050405020304" pitchFamily="18" charset="0"/>
              </a:rPr>
              <a:t> </a:t>
            </a:r>
            <a:r>
              <a:rPr lang="uk-UA" sz="1400" kern="100" dirty="0">
                <a:latin typeface="Times New Roman" panose="02020603050405020304" pitchFamily="18" charset="0"/>
                <a:cs typeface="Times New Roman" panose="02020603050405020304" pitchFamily="18" charset="0"/>
              </a:rPr>
              <a:t> </a:t>
            </a:r>
          </a:p>
          <a:p>
            <a:pPr algn="just"/>
            <a:r>
              <a:rPr lang="uk-UA" sz="1400" b="1" kern="100" dirty="0">
                <a:latin typeface="Times New Roman" panose="02020603050405020304" pitchFamily="18" charset="0"/>
                <a:cs typeface="Times New Roman" panose="02020603050405020304" pitchFamily="18" charset="0"/>
              </a:rPr>
              <a:t>Тематика: </a:t>
            </a:r>
            <a:r>
              <a:rPr lang="uk-UA" sz="1400" kern="100" dirty="0">
                <a:latin typeface="Times New Roman" panose="02020603050405020304" pitchFamily="18" charset="0"/>
                <a:cs typeface="Times New Roman" panose="02020603050405020304" pitchFamily="18" charset="0"/>
              </a:rPr>
              <a:t>соціальний захист та психічне здоров’я.</a:t>
            </a:r>
          </a:p>
          <a:p>
            <a:pPr algn="just"/>
            <a:r>
              <a:rPr lang="uk-UA" sz="1400" b="1" kern="100" dirty="0">
                <a:latin typeface="Times New Roman" panose="02020603050405020304" pitchFamily="18" charset="0"/>
                <a:cs typeface="Times New Roman" panose="02020603050405020304" pitchFamily="18" charset="0"/>
              </a:rPr>
              <a:t>Бюджет: </a:t>
            </a:r>
            <a:r>
              <a:rPr lang="uk-UA" sz="1400" kern="100" dirty="0">
                <a:latin typeface="Times New Roman" panose="02020603050405020304" pitchFamily="18" charset="0"/>
                <a:cs typeface="Times New Roman" panose="02020603050405020304" pitchFamily="18" charset="0"/>
              </a:rPr>
              <a:t>до 18 350 000.00 гривень, однак остаточна сума буде залежати від запланованих грантових заходів та результатів переговорів; і може бути як меншою, так і більшою за зазначений діапазон. </a:t>
            </a:r>
            <a:endParaRPr lang="ru-RU" sz="1400" kern="100" dirty="0">
              <a:latin typeface="Times New Roman" panose="02020603050405020304" pitchFamily="18" charset="0"/>
              <a:cs typeface="Times New Roman" panose="02020603050405020304" pitchFamily="18" charset="0"/>
            </a:endParaRPr>
          </a:p>
          <a:p>
            <a:pPr algn="just"/>
            <a:r>
              <a:rPr lang="uk-UA" sz="1400" b="1" kern="100" dirty="0">
                <a:latin typeface="Times New Roman" panose="02020603050405020304" pitchFamily="18" charset="0"/>
                <a:cs typeface="Times New Roman" panose="02020603050405020304" pitchFamily="18" charset="0"/>
              </a:rPr>
              <a:t>Географія: </a:t>
            </a:r>
            <a:r>
              <a:rPr lang="uk-UA" sz="1400" kern="100" dirty="0">
                <a:latin typeface="Times New Roman" panose="02020603050405020304" pitchFamily="18" charset="0"/>
                <a:cs typeface="Times New Roman" panose="02020603050405020304" pitchFamily="18" charset="0"/>
              </a:rPr>
              <a:t>Чернігівська, Сумська, Харківська, Дніпропетровська, Одеська, Миколаївська, Запорізька та Херсонська області.</a:t>
            </a:r>
          </a:p>
          <a:p>
            <a:pPr algn="just">
              <a:spcBef>
                <a:spcPts val="0"/>
              </a:spcBef>
              <a:spcAft>
                <a:spcPts val="600"/>
              </a:spcAft>
              <a:tabLst>
                <a:tab pos="457200" algn="l"/>
              </a:tabLst>
            </a:pPr>
            <a:r>
              <a:rPr lang="uk-UA" sz="1400" kern="100" dirty="0">
                <a:latin typeface="Times New Roman" panose="02020603050405020304" pitchFamily="18" charset="0"/>
                <a:cs typeface="Times New Roman" panose="02020603050405020304" pitchFamily="18" charset="0"/>
              </a:rPr>
              <a:t>Заявники: організації громадського суспільства. </a:t>
            </a:r>
          </a:p>
          <a:p>
            <a:pPr algn="just">
              <a:spcBef>
                <a:spcPts val="0"/>
              </a:spcBef>
              <a:spcAft>
                <a:spcPts val="600"/>
              </a:spcAft>
              <a:tabLst>
                <a:tab pos="457200" algn="l"/>
              </a:tabLst>
            </a:pPr>
            <a:r>
              <a:rPr lang="uk-UA" sz="1400" b="1" kern="100" dirty="0">
                <a:latin typeface="Times New Roman" panose="02020603050405020304" pitchFamily="18" charset="0"/>
                <a:cs typeface="Times New Roman" panose="02020603050405020304" pitchFamily="18" charset="0"/>
              </a:rPr>
              <a:t>Дедлайн</a:t>
            </a:r>
            <a:r>
              <a:rPr lang="uk-UA" sz="1400" kern="100" dirty="0">
                <a:latin typeface="Times New Roman" panose="02020603050405020304" pitchFamily="18" charset="0"/>
                <a:cs typeface="Times New Roman" panose="02020603050405020304" pitchFamily="18" charset="0"/>
              </a:rPr>
              <a:t>: 03 серпня 2026 року.</a:t>
            </a:r>
          </a:p>
          <a:p>
            <a:pPr algn="just" fontAlgn="base"/>
            <a:r>
              <a:rPr lang="uk-UA" sz="1400" b="1" kern="100" dirty="0">
                <a:latin typeface="Times New Roman" panose="02020603050405020304" pitchFamily="18" charset="0"/>
                <a:cs typeface="Times New Roman" panose="02020603050405020304" pitchFamily="18" charset="0"/>
              </a:rPr>
              <a:t>Більше інформації: </a:t>
            </a:r>
            <a:r>
              <a:rPr lang="uk-UA" sz="1400" u="sng" spc="-10" dirty="0">
                <a:solidFill>
                  <a:srgbClr val="0000FF"/>
                </a:solidFill>
                <a:uFill>
                  <a:solidFill>
                    <a:srgbClr val="0000FF"/>
                  </a:solidFill>
                </a:uFill>
                <a:latin typeface="Times New Roman"/>
                <a:cs typeface="Times New Roman"/>
                <a:hlinkClick r:id="rId3">
                  <a:extLst>
                    <a:ext uri="{A12FA001-AC4F-418D-AE19-62706E023703}">
                      <ahyp:hlinkClr xmlns:ahyp="http://schemas.microsoft.com/office/drawing/2018/hyperlinkcolor" val="tx"/>
                    </a:ext>
                  </a:extLst>
                </a:hlinkClick>
              </a:rPr>
              <a:t>посилання</a:t>
            </a:r>
            <a:endParaRPr lang="uk-UA" sz="1400" u="sng" spc="-10" dirty="0">
              <a:solidFill>
                <a:srgbClr val="0000FF"/>
              </a:solidFill>
              <a:uFill>
                <a:solidFill>
                  <a:srgbClr val="0000FF"/>
                </a:solidFill>
              </a:uFill>
              <a:latin typeface="Times New Roman"/>
              <a:cs typeface="Times New Roman"/>
            </a:endParaRPr>
          </a:p>
          <a:p>
            <a:pPr marL="0" indent="0" algn="just" fontAlgn="base">
              <a:buNone/>
            </a:pPr>
            <a:endParaRPr lang="uk-UA" sz="5600" kern="100" dirty="0">
              <a:latin typeface="Times New Roman" panose="02020603050405020304" pitchFamily="18" charset="0"/>
              <a:cs typeface="Times New Roman" panose="02020603050405020304" pitchFamily="18" charset="0"/>
            </a:endParaRPr>
          </a:p>
          <a:p>
            <a:pPr marL="0" indent="0" algn="just" fontAlgn="base">
              <a:buNone/>
            </a:pPr>
            <a:endParaRPr lang="uk-UA" sz="1500" kern="1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666D54FD-BAE8-45B8-953A-FBE53A007F68}"/>
              </a:ext>
            </a:extLst>
          </p:cNvPr>
          <p:cNvSpPr txBox="1"/>
          <p:nvPr/>
        </p:nvSpPr>
        <p:spPr>
          <a:xfrm>
            <a:off x="304800" y="914399"/>
            <a:ext cx="11429998" cy="2508379"/>
          </a:xfrm>
          <a:prstGeom prst="rect">
            <a:avLst/>
          </a:prstGeom>
          <a:noFill/>
        </p:spPr>
        <p:txBody>
          <a:bodyPr wrap="square">
            <a:spAutoFit/>
          </a:bodyPr>
          <a:lstStyle/>
          <a:p>
            <a:pPr marL="0" indent="0" algn="ctr" fontAlgn="base">
              <a:lnSpc>
                <a:spcPct val="150000"/>
              </a:lnSpc>
              <a:buNone/>
            </a:pPr>
            <a:r>
              <a:rPr lang="uk-UA" sz="1400" b="1" u="sng" kern="100" dirty="0">
                <a:solidFill>
                  <a:srgbClr val="0563C1"/>
                </a:solidFill>
                <a:latin typeface="Times New Roman" panose="02020603050405020304" pitchFamily="18" charset="0"/>
                <a:cs typeface="Times New Roman" panose="02020603050405020304" pitchFamily="18" charset="0"/>
              </a:rPr>
              <a:t>Херсонщина. Підтримка суспільно важливих ініціатив ІІ Хвиля</a:t>
            </a:r>
          </a:p>
          <a:p>
            <a:pPr marL="742950" indent="-285750" algn="just">
              <a:lnSpc>
                <a:spcPct val="150000"/>
              </a:lnSpc>
              <a:spcAft>
                <a:spcPts val="200"/>
              </a:spcAft>
              <a:buFont typeface="Arial" panose="020B0604020202020204" pitchFamily="34" charset="0"/>
              <a:buChar char="•"/>
            </a:pPr>
            <a:r>
              <a:rPr lang="uk-UA" sz="1400" b="1" kern="100" dirty="0" err="1">
                <a:latin typeface="Times New Roman" panose="02020603050405020304" pitchFamily="18" charset="0"/>
                <a:cs typeface="Times New Roman" panose="02020603050405020304" pitchFamily="18" charset="0"/>
              </a:rPr>
              <a:t>Грантодавець</a:t>
            </a:r>
            <a:r>
              <a:rPr lang="uk-UA" sz="1400" b="1" kern="100" dirty="0">
                <a:latin typeface="Times New Roman" panose="02020603050405020304" pitchFamily="18" charset="0"/>
                <a:cs typeface="Times New Roman" panose="02020603050405020304" pitchFamily="18" charset="0"/>
              </a:rPr>
              <a:t>: </a:t>
            </a:r>
            <a:r>
              <a:rPr lang="uk-UA" sz="1400" kern="100" dirty="0">
                <a:latin typeface="Times New Roman" panose="02020603050405020304" pitchFamily="18" charset="0"/>
                <a:cs typeface="Times New Roman" panose="02020603050405020304" pitchFamily="18" charset="0"/>
              </a:rPr>
              <a:t>Громадська організація «Молодь України» у партнерстві з </a:t>
            </a:r>
            <a:r>
              <a:rPr lang="uk-UA" sz="1400" kern="100" dirty="0" err="1">
                <a:latin typeface="Times New Roman" panose="02020603050405020304" pitchFamily="18" charset="0"/>
                <a:cs typeface="Times New Roman" panose="02020603050405020304" pitchFamily="18" charset="0"/>
              </a:rPr>
              <a:t>DanChurchAid</a:t>
            </a:r>
            <a:r>
              <a:rPr lang="uk-UA" sz="1400" kern="100" dirty="0">
                <a:latin typeface="Times New Roman" panose="02020603050405020304" pitchFamily="18" charset="0"/>
                <a:cs typeface="Times New Roman" panose="02020603050405020304" pitchFamily="18" charset="0"/>
              </a:rPr>
              <a:t> (DCA) та </a:t>
            </a:r>
            <a:r>
              <a:rPr lang="uk-UA" sz="1400" kern="100" dirty="0" err="1">
                <a:latin typeface="Times New Roman" panose="02020603050405020304" pitchFamily="18" charset="0"/>
                <a:cs typeface="Times New Roman" panose="02020603050405020304" pitchFamily="18" charset="0"/>
              </a:rPr>
              <a:t>Norwegian</a:t>
            </a:r>
            <a:r>
              <a:rPr lang="uk-UA" sz="1400" kern="100" dirty="0">
                <a:latin typeface="Times New Roman" panose="02020603050405020304" pitchFamily="18" charset="0"/>
                <a:cs typeface="Times New Roman" panose="02020603050405020304" pitchFamily="18" charset="0"/>
              </a:rPr>
              <a:t> </a:t>
            </a:r>
            <a:r>
              <a:rPr lang="uk-UA" sz="1400" kern="100" dirty="0" err="1">
                <a:latin typeface="Times New Roman" panose="02020603050405020304" pitchFamily="18" charset="0"/>
                <a:cs typeface="Times New Roman" panose="02020603050405020304" pitchFamily="18" charset="0"/>
              </a:rPr>
              <a:t>Church</a:t>
            </a:r>
            <a:r>
              <a:rPr lang="uk-UA" sz="1400" kern="100" dirty="0">
                <a:latin typeface="Times New Roman" panose="02020603050405020304" pitchFamily="18" charset="0"/>
                <a:cs typeface="Times New Roman" panose="02020603050405020304" pitchFamily="18" charset="0"/>
              </a:rPr>
              <a:t> </a:t>
            </a:r>
            <a:r>
              <a:rPr lang="uk-UA" sz="1400" kern="100" dirty="0" err="1">
                <a:latin typeface="Times New Roman" panose="02020603050405020304" pitchFamily="18" charset="0"/>
                <a:cs typeface="Times New Roman" panose="02020603050405020304" pitchFamily="18" charset="0"/>
              </a:rPr>
              <a:t>Aid</a:t>
            </a:r>
            <a:r>
              <a:rPr lang="uk-UA" sz="1400" kern="100" dirty="0">
                <a:latin typeface="Times New Roman" panose="02020603050405020304" pitchFamily="18" charset="0"/>
                <a:cs typeface="Times New Roman" panose="02020603050405020304" pitchFamily="18" charset="0"/>
              </a:rPr>
              <a:t> (NCA) за фінансової підтримки DANIDA.</a:t>
            </a:r>
          </a:p>
          <a:p>
            <a:pPr marL="742950" indent="-285750" algn="just">
              <a:spcAft>
                <a:spcPts val="2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Тематика: </a:t>
            </a:r>
            <a:r>
              <a:rPr lang="uk-UA" sz="1400" kern="100" dirty="0">
                <a:latin typeface="Times New Roman" panose="02020603050405020304" pitchFamily="18" charset="0"/>
                <a:cs typeface="Times New Roman" panose="02020603050405020304" pitchFamily="18" charset="0"/>
              </a:rPr>
              <a:t>підтримка ініціатив, спрямованих на покращення якості життя населення Херсонської області</a:t>
            </a:r>
            <a:r>
              <a:rPr lang="ru-RU" sz="1400" kern="100" dirty="0">
                <a:latin typeface="Times New Roman" panose="02020603050405020304" pitchFamily="18" charset="0"/>
                <a:cs typeface="Times New Roman" panose="02020603050405020304" pitchFamily="18" charset="0"/>
              </a:rPr>
              <a:t>.</a:t>
            </a:r>
            <a:endParaRPr lang="uk-UA" sz="1400" kern="100" dirty="0">
              <a:latin typeface="Times New Roman" panose="02020603050405020304" pitchFamily="18" charset="0"/>
              <a:cs typeface="Times New Roman" panose="02020603050405020304" pitchFamily="18" charset="0"/>
            </a:endParaRPr>
          </a:p>
          <a:p>
            <a:pPr marL="742950" indent="-285750" algn="just">
              <a:spcAft>
                <a:spcPts val="2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Бюджет: </a:t>
            </a:r>
            <a:r>
              <a:rPr lang="uk-UA" sz="1400" kern="100" dirty="0">
                <a:latin typeface="Times New Roman" panose="02020603050405020304" pitchFamily="18" charset="0"/>
                <a:cs typeface="Times New Roman" panose="02020603050405020304" pitchFamily="18" charset="0"/>
              </a:rPr>
              <a:t>до 450 000.00 гривень на один проєкт</a:t>
            </a:r>
            <a:r>
              <a:rPr lang="ru-RU" sz="1400" kern="100" dirty="0">
                <a:latin typeface="Times New Roman" panose="02020603050405020304" pitchFamily="18" charset="0"/>
                <a:cs typeface="Times New Roman" panose="02020603050405020304" pitchFamily="18" charset="0"/>
              </a:rPr>
              <a:t>.</a:t>
            </a:r>
            <a:endParaRPr lang="uk-UA" sz="1400" kern="100" dirty="0">
              <a:latin typeface="Times New Roman" panose="02020603050405020304" pitchFamily="18" charset="0"/>
              <a:cs typeface="Times New Roman" panose="02020603050405020304" pitchFamily="18" charset="0"/>
            </a:endParaRPr>
          </a:p>
          <a:p>
            <a:pPr marL="742950" indent="-285750" algn="just">
              <a:spcAft>
                <a:spcPts val="2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Географія: </a:t>
            </a:r>
            <a:r>
              <a:rPr lang="uk-UA" sz="1400" kern="100" dirty="0">
                <a:latin typeface="Times New Roman" panose="02020603050405020304" pitchFamily="18" charset="0"/>
                <a:cs typeface="Times New Roman" panose="02020603050405020304" pitchFamily="18" charset="0"/>
              </a:rPr>
              <a:t>Херсонська область</a:t>
            </a:r>
            <a:r>
              <a:rPr lang="ru-RU" sz="1400" kern="100" dirty="0">
                <a:latin typeface="Times New Roman" panose="02020603050405020304" pitchFamily="18" charset="0"/>
                <a:cs typeface="Times New Roman" panose="02020603050405020304" pitchFamily="18" charset="0"/>
              </a:rPr>
              <a:t>.</a:t>
            </a:r>
            <a:endParaRPr lang="uk-UA" sz="1400" kern="100" dirty="0">
              <a:latin typeface="Times New Roman" panose="02020603050405020304" pitchFamily="18" charset="0"/>
              <a:cs typeface="Times New Roman" panose="02020603050405020304" pitchFamily="18" charset="0"/>
            </a:endParaRPr>
          </a:p>
          <a:p>
            <a:pPr marL="742950" indent="-285750" algn="just">
              <a:spcAft>
                <a:spcPts val="2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Заявники: </a:t>
            </a:r>
            <a:r>
              <a:rPr lang="uk-UA" sz="1400" kern="100" dirty="0">
                <a:latin typeface="Times New Roman" panose="02020603050405020304" pitchFamily="18" charset="0"/>
                <a:cs typeface="Times New Roman" panose="02020603050405020304" pitchFamily="18" charset="0"/>
              </a:rPr>
              <a:t>організації громадського суспільства. </a:t>
            </a:r>
          </a:p>
          <a:p>
            <a:pPr marL="742950" indent="-285750" algn="just">
              <a:spcAft>
                <a:spcPts val="2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Дедлайн: </a:t>
            </a:r>
            <a:r>
              <a:rPr lang="uk-UA" sz="1400" kern="100" dirty="0">
                <a:latin typeface="Times New Roman" panose="02020603050405020304" pitchFamily="18" charset="0"/>
                <a:cs typeface="Times New Roman" panose="02020603050405020304" pitchFamily="18" charset="0"/>
              </a:rPr>
              <a:t>02 серпня 2026 року.</a:t>
            </a:r>
          </a:p>
          <a:p>
            <a:pPr marL="742950" indent="-285750" algn="just">
              <a:spcAft>
                <a:spcPts val="2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Більше інформації: </a:t>
            </a:r>
            <a:r>
              <a:rPr lang="uk-UA" sz="1400" u="sng" spc="-10" dirty="0">
                <a:solidFill>
                  <a:srgbClr val="0000FF"/>
                </a:solidFill>
                <a:uFill>
                  <a:solidFill>
                    <a:srgbClr val="0000FF"/>
                  </a:solidFill>
                </a:uFill>
                <a:latin typeface="Times New Roman"/>
                <a:cs typeface="Times New Roman"/>
                <a:hlinkClick r:id="rId4">
                  <a:extLst>
                    <a:ext uri="{A12FA001-AC4F-418D-AE19-62706E023703}">
                      <ahyp:hlinkClr xmlns:ahyp="http://schemas.microsoft.com/office/drawing/2018/hyperlinkcolor" val="tx"/>
                    </a:ext>
                  </a:extLst>
                </a:hlinkClick>
              </a:rPr>
              <a:t>посилання</a:t>
            </a:r>
            <a:endParaRPr lang="uk-UA" sz="1400" dirty="0"/>
          </a:p>
        </p:txBody>
      </p:sp>
    </p:spTree>
    <p:extLst>
      <p:ext uri="{BB962C8B-B14F-4D97-AF65-F5344CB8AC3E}">
        <p14:creationId xmlns:p14="http://schemas.microsoft.com/office/powerpoint/2010/main" val="855571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2AF6F-1BA9-E6F9-34F5-0F2FAF5F168E}"/>
            </a:ext>
          </a:extLst>
        </p:cNvPr>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2B40AF31-41DF-E0F4-CC12-BDE2EB7713E0}"/>
              </a:ext>
            </a:extLst>
          </p:cNvPr>
          <p:cNvSpPr>
            <a:spLocks noGrp="1"/>
          </p:cNvSpPr>
          <p:nvPr>
            <p:ph type="sldNum" sz="quarter" idx="12"/>
          </p:nvPr>
        </p:nvSpPr>
        <p:spPr>
          <a:xfrm>
            <a:off x="9311640" y="6492875"/>
            <a:ext cx="2844800" cy="365125"/>
          </a:xfrm>
        </p:spPr>
        <p:txBody>
          <a:bodyPr/>
          <a:lstStyle/>
          <a:p>
            <a:fld id="{B6F15528-21DE-4FAA-801E-634DDDAF4B2B}" type="slidenum">
              <a:rPr lang="ru-RU" sz="2400" smtClean="0">
                <a:solidFill>
                  <a:schemeClr val="bg1"/>
                </a:solidFill>
                <a:latin typeface="Arial Black" panose="020B0A04020102020204" pitchFamily="34" charset="0"/>
              </a:rPr>
              <a:t>3</a:t>
            </a:fld>
            <a:endParaRPr lang="ru-RU" sz="2400" dirty="0">
              <a:solidFill>
                <a:schemeClr val="bg1"/>
              </a:solidFill>
              <a:latin typeface="Arial Black" panose="020B0A04020102020204" pitchFamily="34" charset="0"/>
            </a:endParaRPr>
          </a:p>
        </p:txBody>
      </p:sp>
      <p:pic>
        <p:nvPicPr>
          <p:cNvPr id="2" name="Рисунок 1">
            <a:extLst>
              <a:ext uri="{FF2B5EF4-FFF2-40B4-BE49-F238E27FC236}">
                <a16:creationId xmlns:a16="http://schemas.microsoft.com/office/drawing/2014/main" id="{67876D93-C223-83D6-95F5-1EAFE373632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76200"/>
            <a:ext cx="2819400" cy="545424"/>
          </a:xfrm>
          <a:prstGeom prst="rect">
            <a:avLst/>
          </a:prstGeom>
        </p:spPr>
      </p:pic>
      <p:sp>
        <p:nvSpPr>
          <p:cNvPr id="3" name="Объект 2">
            <a:extLst>
              <a:ext uri="{FF2B5EF4-FFF2-40B4-BE49-F238E27FC236}">
                <a16:creationId xmlns:a16="http://schemas.microsoft.com/office/drawing/2014/main" id="{CA7743F9-9FC3-FCC7-D0E8-4629974CD412}"/>
              </a:ext>
            </a:extLst>
          </p:cNvPr>
          <p:cNvSpPr txBox="1">
            <a:spLocks/>
          </p:cNvSpPr>
          <p:nvPr/>
        </p:nvSpPr>
        <p:spPr>
          <a:xfrm>
            <a:off x="762000" y="762000"/>
            <a:ext cx="10820398" cy="2667000"/>
          </a:xfrm>
          <a:prstGeom prst="rect">
            <a:avLst/>
          </a:prstGeom>
        </p:spPr>
        <p:txBody>
          <a:bodyPr vert="horz" lIns="91440" tIns="45720" rIns="91440" bIns="45720" rtlCol="0">
            <a:normAutofit fontScale="2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70000"/>
              </a:lnSpc>
              <a:buNone/>
            </a:pPr>
            <a:r>
              <a:rPr lang="uk-UA" sz="5600" b="1" u="sng" kern="100" dirty="0">
                <a:solidFill>
                  <a:srgbClr val="0563C1"/>
                </a:solidFill>
                <a:latin typeface="Times New Roman" panose="02020603050405020304" pitchFamily="18" charset="0"/>
                <a:cs typeface="Times New Roman" panose="02020603050405020304" pitchFamily="18" charset="0"/>
              </a:rPr>
              <a:t>Конкурс «Спроможні громади для підтримки осіб з інвалідністю»</a:t>
            </a:r>
          </a:p>
          <a:p>
            <a:pPr algn="just">
              <a:lnSpc>
                <a:spcPct val="120000"/>
              </a:lnSpc>
            </a:pPr>
            <a:r>
              <a:rPr lang="uk-UA" sz="5600" b="1" kern="100" dirty="0" err="1">
                <a:latin typeface="Times New Roman" panose="02020603050405020304" pitchFamily="18" charset="0"/>
                <a:cs typeface="Times New Roman" panose="02020603050405020304" pitchFamily="18" charset="0"/>
              </a:rPr>
              <a:t>Грантодавець</a:t>
            </a:r>
            <a:r>
              <a:rPr lang="uk-UA" sz="5600" b="1" kern="100" dirty="0">
                <a:latin typeface="Times New Roman" panose="02020603050405020304" pitchFamily="18" charset="0"/>
                <a:cs typeface="Times New Roman" panose="02020603050405020304" pitchFamily="18" charset="0"/>
              </a:rPr>
              <a:t>: </a:t>
            </a:r>
            <a:r>
              <a:rPr lang="uk-UA" sz="5600" kern="100" dirty="0">
                <a:latin typeface="Times New Roman" panose="02020603050405020304" pitchFamily="18" charset="0"/>
                <a:cs typeface="Times New Roman" panose="02020603050405020304" pitchFamily="18" charset="0"/>
              </a:rPr>
              <a:t>Проєкт «Реабілітація травм в Україні» (</a:t>
            </a:r>
            <a:r>
              <a:rPr lang="uk-UA" sz="5600" kern="100" dirty="0" err="1">
                <a:latin typeface="Times New Roman" panose="02020603050405020304" pitchFamily="18" charset="0"/>
                <a:cs typeface="Times New Roman" panose="02020603050405020304" pitchFamily="18" charset="0"/>
              </a:rPr>
              <a:t>Trauma</a:t>
            </a:r>
            <a:r>
              <a:rPr lang="uk-UA" sz="5600" kern="100" dirty="0">
                <a:latin typeface="Times New Roman" panose="02020603050405020304" pitchFamily="18" charset="0"/>
                <a:cs typeface="Times New Roman" panose="02020603050405020304" pitchFamily="18" charset="0"/>
              </a:rPr>
              <a:t> </a:t>
            </a:r>
            <a:r>
              <a:rPr lang="uk-UA" sz="5600" kern="100" dirty="0" err="1">
                <a:latin typeface="Times New Roman" panose="02020603050405020304" pitchFamily="18" charset="0"/>
                <a:cs typeface="Times New Roman" panose="02020603050405020304" pitchFamily="18" charset="0"/>
              </a:rPr>
              <a:t>rehabilitation</a:t>
            </a:r>
            <a:r>
              <a:rPr lang="uk-UA" sz="5600" kern="100" dirty="0">
                <a:latin typeface="Times New Roman" panose="02020603050405020304" pitchFamily="18" charset="0"/>
                <a:cs typeface="Times New Roman" panose="02020603050405020304" pitchFamily="18" charset="0"/>
              </a:rPr>
              <a:t> </a:t>
            </a:r>
            <a:r>
              <a:rPr lang="uk-UA" sz="5600" kern="100" dirty="0" err="1">
                <a:latin typeface="Times New Roman" panose="02020603050405020304" pitchFamily="18" charset="0"/>
                <a:cs typeface="Times New Roman" panose="02020603050405020304" pitchFamily="18" charset="0"/>
              </a:rPr>
              <a:t>for</a:t>
            </a:r>
            <a:r>
              <a:rPr lang="uk-UA" sz="5600" kern="100" dirty="0">
                <a:latin typeface="Times New Roman" panose="02020603050405020304" pitchFamily="18" charset="0"/>
                <a:cs typeface="Times New Roman" panose="02020603050405020304" pitchFamily="18" charset="0"/>
              </a:rPr>
              <a:t> </a:t>
            </a:r>
            <a:r>
              <a:rPr lang="uk-UA" sz="5600" kern="100" dirty="0" err="1">
                <a:latin typeface="Times New Roman" panose="02020603050405020304" pitchFamily="18" charset="0"/>
                <a:cs typeface="Times New Roman" panose="02020603050405020304" pitchFamily="18" charset="0"/>
              </a:rPr>
              <a:t>Ukraine</a:t>
            </a:r>
            <a:r>
              <a:rPr lang="uk-UA" sz="5600" kern="100" dirty="0">
                <a:latin typeface="Times New Roman" panose="02020603050405020304" pitchFamily="18" charset="0"/>
                <a:cs typeface="Times New Roman" panose="02020603050405020304" pitchFamily="18" charset="0"/>
              </a:rPr>
              <a:t>, TRUE).</a:t>
            </a:r>
            <a:r>
              <a:rPr lang="en-US" sz="5600" kern="100" dirty="0">
                <a:latin typeface="Times New Roman" panose="02020603050405020304" pitchFamily="18" charset="0"/>
                <a:cs typeface="Times New Roman" panose="02020603050405020304" pitchFamily="18" charset="0"/>
              </a:rPr>
              <a:t> </a:t>
            </a:r>
            <a:r>
              <a:rPr lang="uk-UA" sz="5600" kern="100" dirty="0">
                <a:latin typeface="Times New Roman" panose="02020603050405020304" pitchFamily="18" charset="0"/>
                <a:cs typeface="Times New Roman" panose="02020603050405020304" pitchFamily="18" charset="0"/>
              </a:rPr>
              <a:t> </a:t>
            </a:r>
          </a:p>
          <a:p>
            <a:pPr algn="just">
              <a:lnSpc>
                <a:spcPct val="120000"/>
              </a:lnSpc>
            </a:pPr>
            <a:r>
              <a:rPr lang="uk-UA" sz="5600" b="1" kern="100" dirty="0">
                <a:latin typeface="Times New Roman" panose="02020603050405020304" pitchFamily="18" charset="0"/>
                <a:cs typeface="Times New Roman" panose="02020603050405020304" pitchFamily="18" charset="0"/>
              </a:rPr>
              <a:t>Тематика: </a:t>
            </a:r>
            <a:r>
              <a:rPr lang="uk-UA" sz="5600" kern="100" dirty="0">
                <a:latin typeface="Times New Roman" panose="02020603050405020304" pitchFamily="18" charset="0"/>
                <a:cs typeface="Times New Roman" panose="02020603050405020304" pitchFamily="18" charset="0"/>
              </a:rPr>
              <a:t>соціальний захист</a:t>
            </a:r>
            <a:r>
              <a:rPr lang="ru-RU" sz="5600" kern="100" dirty="0">
                <a:latin typeface="Times New Roman" panose="02020603050405020304" pitchFamily="18" charset="0"/>
                <a:cs typeface="Times New Roman" panose="02020603050405020304" pitchFamily="18" charset="0"/>
              </a:rPr>
              <a:t>.</a:t>
            </a:r>
            <a:endParaRPr lang="uk-UA" sz="5600" kern="100" dirty="0">
              <a:latin typeface="Times New Roman" panose="02020603050405020304" pitchFamily="18" charset="0"/>
              <a:cs typeface="Times New Roman" panose="02020603050405020304" pitchFamily="18" charset="0"/>
            </a:endParaRPr>
          </a:p>
          <a:p>
            <a:pPr algn="just">
              <a:lnSpc>
                <a:spcPct val="120000"/>
              </a:lnSpc>
            </a:pPr>
            <a:r>
              <a:rPr lang="uk-UA" sz="5600" b="1" kern="100" dirty="0">
                <a:latin typeface="Times New Roman" panose="02020603050405020304" pitchFamily="18" charset="0"/>
                <a:cs typeface="Times New Roman" panose="02020603050405020304" pitchFamily="18" charset="0"/>
              </a:rPr>
              <a:t>Бюджет: </a:t>
            </a:r>
            <a:r>
              <a:rPr lang="uk-UA" sz="5600" dirty="0"/>
              <a:t> </a:t>
            </a:r>
            <a:r>
              <a:rPr lang="uk-UA" sz="5600" kern="100" dirty="0">
                <a:latin typeface="Times New Roman" panose="02020603050405020304" pitchFamily="18" charset="0"/>
                <a:cs typeface="Times New Roman" panose="02020603050405020304" pitchFamily="18" charset="0"/>
              </a:rPr>
              <a:t>до 700 000.00 гривень. </a:t>
            </a:r>
          </a:p>
          <a:p>
            <a:pPr algn="just">
              <a:lnSpc>
                <a:spcPct val="120000"/>
              </a:lnSpc>
            </a:pPr>
            <a:r>
              <a:rPr lang="uk-UA" sz="5600" b="1" kern="100" dirty="0">
                <a:latin typeface="Times New Roman" panose="02020603050405020304" pitchFamily="18" charset="0"/>
                <a:cs typeface="Times New Roman" panose="02020603050405020304" pitchFamily="18" charset="0"/>
              </a:rPr>
              <a:t>Географія: </a:t>
            </a:r>
            <a:r>
              <a:rPr lang="ru-RU" sz="5600" kern="100" dirty="0">
                <a:latin typeface="Times New Roman" panose="02020603050405020304" pitchFamily="18" charset="0"/>
                <a:cs typeface="Times New Roman" panose="02020603050405020304" pitchFamily="18" charset="0"/>
              </a:rPr>
              <a:t>вся </a:t>
            </a:r>
            <a:r>
              <a:rPr lang="ru-RU" sz="5600" kern="100" dirty="0" err="1">
                <a:latin typeface="Times New Roman" panose="02020603050405020304" pitchFamily="18" charset="0"/>
                <a:cs typeface="Times New Roman" panose="02020603050405020304" pitchFamily="18" charset="0"/>
              </a:rPr>
              <a:t>Україна</a:t>
            </a:r>
            <a:r>
              <a:rPr lang="uk-UA" sz="5600" kern="100" dirty="0">
                <a:latin typeface="Times New Roman" panose="02020603050405020304" pitchFamily="18" charset="0"/>
                <a:cs typeface="Times New Roman" panose="02020603050405020304" pitchFamily="18" charset="0"/>
              </a:rPr>
              <a:t>. Конкурс має географічний пріоритет: Одеська міська територіальна громада, Чорноморська міська територіальна громада, Подільська міська територіальна громада, </a:t>
            </a:r>
            <a:r>
              <a:rPr lang="uk-UA" sz="5600" kern="100" dirty="0" err="1">
                <a:latin typeface="Times New Roman" panose="02020603050405020304" pitchFamily="18" charset="0"/>
                <a:cs typeface="Times New Roman" panose="02020603050405020304" pitchFamily="18" charset="0"/>
              </a:rPr>
              <a:t>Арцизька</a:t>
            </a:r>
            <a:r>
              <a:rPr lang="uk-UA" sz="5600" kern="100" dirty="0">
                <a:latin typeface="Times New Roman" panose="02020603050405020304" pitchFamily="18" charset="0"/>
                <a:cs typeface="Times New Roman" panose="02020603050405020304" pitchFamily="18" charset="0"/>
              </a:rPr>
              <a:t> міська територіальна громада, Чернівецька міська територіальна громада, Кіцманська міська територіальна громада, Хотинська міська територіальна громада, Сторожинецька міська територіальна громада.</a:t>
            </a:r>
          </a:p>
          <a:p>
            <a:pPr algn="just">
              <a:lnSpc>
                <a:spcPct val="120000"/>
              </a:lnSpc>
              <a:spcBef>
                <a:spcPts val="0"/>
              </a:spcBef>
              <a:spcAft>
                <a:spcPts val="600"/>
              </a:spcAft>
              <a:tabLst>
                <a:tab pos="457200" algn="l"/>
              </a:tabLst>
            </a:pPr>
            <a:r>
              <a:rPr lang="uk-UA" sz="5600" b="1" kern="100" dirty="0">
                <a:latin typeface="Times New Roman" panose="02020603050405020304" pitchFamily="18" charset="0"/>
                <a:cs typeface="Times New Roman" panose="02020603050405020304" pitchFamily="18" charset="0"/>
              </a:rPr>
              <a:t>Заявники: </a:t>
            </a:r>
            <a:r>
              <a:rPr lang="uk-UA" sz="5600" kern="100" dirty="0">
                <a:latin typeface="Times New Roman" panose="02020603050405020304" pitchFamily="18" charset="0"/>
                <a:cs typeface="Times New Roman" panose="02020603050405020304" pitchFamily="18" charset="0"/>
              </a:rPr>
              <a:t>організації громадського суспільства. </a:t>
            </a:r>
          </a:p>
          <a:p>
            <a:pPr algn="just">
              <a:lnSpc>
                <a:spcPct val="120000"/>
              </a:lnSpc>
              <a:spcBef>
                <a:spcPts val="0"/>
              </a:spcBef>
              <a:spcAft>
                <a:spcPts val="600"/>
              </a:spcAft>
              <a:tabLst>
                <a:tab pos="457200" algn="l"/>
              </a:tabLst>
            </a:pPr>
            <a:r>
              <a:rPr lang="uk-UA" sz="5600" b="1" kern="100" dirty="0">
                <a:latin typeface="Times New Roman" panose="02020603050405020304" pitchFamily="18" charset="0"/>
                <a:cs typeface="Times New Roman" panose="02020603050405020304" pitchFamily="18" charset="0"/>
              </a:rPr>
              <a:t>Дедлайн: </a:t>
            </a:r>
            <a:r>
              <a:rPr lang="uk-UA" sz="5600" kern="100" dirty="0">
                <a:latin typeface="Times New Roman" panose="02020603050405020304" pitchFamily="18" charset="0"/>
                <a:cs typeface="Times New Roman" panose="02020603050405020304" pitchFamily="18" charset="0"/>
              </a:rPr>
              <a:t>03 серпня 2026 року.</a:t>
            </a:r>
          </a:p>
          <a:p>
            <a:pPr algn="just" fontAlgn="base">
              <a:lnSpc>
                <a:spcPct val="120000"/>
              </a:lnSpc>
            </a:pPr>
            <a:r>
              <a:rPr lang="uk-UA" sz="5600" b="1" kern="100" dirty="0">
                <a:latin typeface="Times New Roman" panose="02020603050405020304" pitchFamily="18" charset="0"/>
                <a:cs typeface="Times New Roman" panose="02020603050405020304" pitchFamily="18" charset="0"/>
              </a:rPr>
              <a:t>Більше інформації: </a:t>
            </a:r>
            <a:r>
              <a:rPr lang="uk-UA" sz="5600" u="sng" spc="-10" dirty="0">
                <a:solidFill>
                  <a:srgbClr val="0000FF"/>
                </a:solidFill>
                <a:uFill>
                  <a:solidFill>
                    <a:srgbClr val="0000FF"/>
                  </a:solidFill>
                </a:uFill>
                <a:latin typeface="Times New Roman"/>
                <a:cs typeface="Times New Roman"/>
                <a:hlinkClick r:id="rId3">
                  <a:extLst>
                    <a:ext uri="{A12FA001-AC4F-418D-AE19-62706E023703}">
                      <ahyp:hlinkClr xmlns:ahyp="http://schemas.microsoft.com/office/drawing/2018/hyperlinkcolor" val="tx"/>
                    </a:ext>
                  </a:extLst>
                </a:hlinkClick>
              </a:rPr>
              <a:t>посилання</a:t>
            </a:r>
            <a:endParaRPr lang="uk-UA" sz="5600" u="sng" spc="-10" dirty="0">
              <a:solidFill>
                <a:srgbClr val="0000FF"/>
              </a:solidFill>
              <a:uFill>
                <a:solidFill>
                  <a:srgbClr val="0000FF"/>
                </a:solidFill>
              </a:uFill>
              <a:latin typeface="Times New Roman"/>
              <a:cs typeface="Times New Roman"/>
            </a:endParaRPr>
          </a:p>
          <a:p>
            <a:pPr marL="0" indent="0" algn="just" fontAlgn="base">
              <a:buNone/>
            </a:pPr>
            <a:endParaRPr lang="uk-UA" sz="1500" kern="100" dirty="0">
              <a:latin typeface="Times New Roman" panose="02020603050405020304" pitchFamily="18" charset="0"/>
              <a:cs typeface="Times New Roman" panose="02020603050405020304" pitchFamily="18" charset="0"/>
            </a:endParaRPr>
          </a:p>
          <a:p>
            <a:pPr marL="0" indent="0" algn="just" fontAlgn="base">
              <a:buNone/>
            </a:pPr>
            <a:endParaRPr lang="uk-UA" sz="1500" kern="1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BF0F5717-82F7-4307-1606-64F3D0CBDC15}"/>
              </a:ext>
            </a:extLst>
          </p:cNvPr>
          <p:cNvSpPr txBox="1"/>
          <p:nvPr/>
        </p:nvSpPr>
        <p:spPr>
          <a:xfrm>
            <a:off x="304800" y="3886200"/>
            <a:ext cx="11277598" cy="2077492"/>
          </a:xfrm>
          <a:prstGeom prst="rect">
            <a:avLst/>
          </a:prstGeom>
          <a:noFill/>
        </p:spPr>
        <p:txBody>
          <a:bodyPr wrap="square">
            <a:spAutoFit/>
          </a:bodyPr>
          <a:lstStyle/>
          <a:p>
            <a:pPr algn="r"/>
            <a:r>
              <a:rPr lang="uk-UA" sz="1400" b="1" u="sng" kern="100" dirty="0">
                <a:solidFill>
                  <a:srgbClr val="0563C1"/>
                </a:solidFill>
                <a:latin typeface="Times New Roman" panose="02020603050405020304" pitchFamily="18" charset="0"/>
                <a:cs typeface="Times New Roman" panose="02020603050405020304" pitchFamily="18" charset="0"/>
              </a:rPr>
              <a:t>Розбудова спроможності медичних працівників, фахівців з реабілітації та інших працівників сфери охорони здоров’я (ЗПЗ)</a:t>
            </a:r>
          </a:p>
          <a:p>
            <a:pPr marL="742950" indent="-285750" algn="just">
              <a:lnSpc>
                <a:spcPct val="150000"/>
              </a:lnSpc>
              <a:spcAft>
                <a:spcPts val="200"/>
              </a:spcAft>
              <a:buFont typeface="Arial" panose="020B0604020202020204" pitchFamily="34" charset="0"/>
              <a:buChar char="•"/>
            </a:pPr>
            <a:r>
              <a:rPr lang="uk-UA" sz="1400" b="1" kern="100" dirty="0" err="1">
                <a:latin typeface="Times New Roman" panose="02020603050405020304" pitchFamily="18" charset="0"/>
                <a:cs typeface="Times New Roman" panose="02020603050405020304" pitchFamily="18" charset="0"/>
              </a:rPr>
              <a:t>Грантодавець</a:t>
            </a:r>
            <a:r>
              <a:rPr lang="uk-UA" sz="1400" b="1" kern="100" dirty="0">
                <a:latin typeface="Times New Roman" panose="02020603050405020304" pitchFamily="18" charset="0"/>
                <a:cs typeface="Times New Roman" panose="02020603050405020304" pitchFamily="18" charset="0"/>
              </a:rPr>
              <a:t>: </a:t>
            </a:r>
            <a:r>
              <a:rPr lang="uk-UA" sz="1400" kern="100" dirty="0">
                <a:latin typeface="Times New Roman" panose="02020603050405020304" pitchFamily="18" charset="0"/>
                <a:cs typeface="Times New Roman" panose="02020603050405020304" pitchFamily="18" charset="0"/>
              </a:rPr>
              <a:t>програма «Партнерство за сильну Україну» (PFRU).</a:t>
            </a:r>
          </a:p>
          <a:p>
            <a:pPr marL="742950" indent="-285750" algn="just">
              <a:spcAft>
                <a:spcPts val="2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Тематика: </a:t>
            </a:r>
            <a:r>
              <a:rPr lang="uk-UA" sz="1400" kern="100" dirty="0">
                <a:latin typeface="Times New Roman" panose="02020603050405020304" pitchFamily="18" charset="0"/>
                <a:cs typeface="Times New Roman" panose="02020603050405020304" pitchFamily="18" charset="0"/>
              </a:rPr>
              <a:t>охорона здоров’я, регіональний розвиток.</a:t>
            </a:r>
          </a:p>
          <a:p>
            <a:pPr marL="742950" indent="-285750" algn="just">
              <a:spcAft>
                <a:spcPts val="2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Бюджет: </a:t>
            </a:r>
            <a:r>
              <a:rPr lang="uk-UA" sz="1400" kern="100" dirty="0">
                <a:solidFill>
                  <a:schemeClr val="tx1"/>
                </a:solidFill>
                <a:latin typeface="Times New Roman" panose="02020603050405020304" pitchFamily="18" charset="0"/>
                <a:ea typeface="+mn-ea"/>
                <a:cs typeface="Times New Roman" panose="02020603050405020304" pitchFamily="18" charset="0"/>
              </a:rPr>
              <a:t>до 11 840 000.00 гривень</a:t>
            </a:r>
            <a:r>
              <a:rPr lang="ru-RU" sz="1400" kern="100" dirty="0">
                <a:solidFill>
                  <a:schemeClr val="tx1"/>
                </a:solidFill>
                <a:latin typeface="Times New Roman" panose="02020603050405020304" pitchFamily="18" charset="0"/>
                <a:ea typeface="+mn-ea"/>
                <a:cs typeface="Times New Roman" panose="02020603050405020304" pitchFamily="18" charset="0"/>
              </a:rPr>
              <a:t>.</a:t>
            </a:r>
            <a:endParaRPr lang="uk-UA" sz="1400" kern="100" dirty="0">
              <a:solidFill>
                <a:schemeClr val="tx1"/>
              </a:solidFill>
              <a:latin typeface="Times New Roman" panose="02020603050405020304" pitchFamily="18" charset="0"/>
              <a:ea typeface="+mn-ea"/>
              <a:cs typeface="Times New Roman" panose="02020603050405020304" pitchFamily="18" charset="0"/>
            </a:endParaRPr>
          </a:p>
          <a:p>
            <a:pPr marL="742950" indent="-285750" algn="just">
              <a:spcAft>
                <a:spcPts val="2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Географія: </a:t>
            </a:r>
            <a:r>
              <a:rPr lang="uk-UA" sz="1400" kern="100" dirty="0">
                <a:solidFill>
                  <a:schemeClr val="tx1"/>
                </a:solidFill>
                <a:latin typeface="Times New Roman" panose="02020603050405020304" pitchFamily="18" charset="0"/>
                <a:ea typeface="+mn-ea"/>
                <a:cs typeface="Times New Roman" panose="02020603050405020304" pitchFamily="18" charset="0"/>
              </a:rPr>
              <a:t>Чернігівська, Дніпропетровська, Харківська, Херсонська, Миколаївська, Сумська, Запорізька, Одеська та Донецька області</a:t>
            </a:r>
            <a:r>
              <a:rPr lang="ru-RU" sz="1400" kern="100" dirty="0">
                <a:solidFill>
                  <a:schemeClr val="tx1"/>
                </a:solidFill>
                <a:latin typeface="Times New Roman" panose="02020603050405020304" pitchFamily="18" charset="0"/>
                <a:ea typeface="+mn-ea"/>
                <a:cs typeface="Times New Roman" panose="02020603050405020304" pitchFamily="18" charset="0"/>
              </a:rPr>
              <a:t>.</a:t>
            </a:r>
            <a:endParaRPr lang="uk-UA" sz="1400" kern="100" dirty="0">
              <a:solidFill>
                <a:schemeClr val="tx1"/>
              </a:solidFill>
              <a:latin typeface="Times New Roman" panose="02020603050405020304" pitchFamily="18" charset="0"/>
              <a:ea typeface="+mn-ea"/>
              <a:cs typeface="Times New Roman" panose="02020603050405020304" pitchFamily="18" charset="0"/>
            </a:endParaRPr>
          </a:p>
          <a:p>
            <a:pPr marL="742950" indent="-285750" algn="just">
              <a:spcAft>
                <a:spcPts val="2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Заявники: </a:t>
            </a:r>
            <a:r>
              <a:rPr lang="uk-UA" sz="1400" kern="100" dirty="0">
                <a:latin typeface="Times New Roman" panose="02020603050405020304" pitchFamily="18" charset="0"/>
                <a:cs typeface="Times New Roman" panose="02020603050405020304" pitchFamily="18" charset="0"/>
              </a:rPr>
              <a:t>органи місцевого самоврядування, комунальні підприємства.</a:t>
            </a:r>
          </a:p>
          <a:p>
            <a:pPr marL="742950" indent="-285750" algn="just">
              <a:spcAft>
                <a:spcPts val="2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Дедлайн: </a:t>
            </a:r>
            <a:r>
              <a:rPr lang="uk-UA" sz="1400" kern="100" dirty="0">
                <a:latin typeface="Times New Roman" panose="02020603050405020304" pitchFamily="18" charset="0"/>
                <a:cs typeface="Times New Roman" panose="02020603050405020304" pitchFamily="18" charset="0"/>
              </a:rPr>
              <a:t>03 серпня 2026 року.</a:t>
            </a:r>
          </a:p>
          <a:p>
            <a:pPr marL="742950" indent="-285750" algn="just">
              <a:spcAft>
                <a:spcPts val="2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Більше інформації: </a:t>
            </a:r>
            <a:r>
              <a:rPr lang="uk-UA" sz="1400" u="sng" spc="-10" dirty="0">
                <a:solidFill>
                  <a:srgbClr val="0000FF"/>
                </a:solidFill>
                <a:uFill>
                  <a:solidFill>
                    <a:srgbClr val="0000FF"/>
                  </a:solidFill>
                </a:uFill>
                <a:latin typeface="Times New Roman"/>
                <a:cs typeface="Times New Roman"/>
                <a:hlinkClick r:id="rId4">
                  <a:extLst>
                    <a:ext uri="{A12FA001-AC4F-418D-AE19-62706E023703}">
                      <ahyp:hlinkClr xmlns:ahyp="http://schemas.microsoft.com/office/drawing/2018/hyperlinkcolor" val="tx"/>
                    </a:ext>
                  </a:extLst>
                </a:hlinkClick>
              </a:rPr>
              <a:t>посилання</a:t>
            </a:r>
            <a:endParaRPr lang="uk-UA" sz="1400" u="sng" spc="-10" dirty="0">
              <a:solidFill>
                <a:srgbClr val="0000FF"/>
              </a:solidFill>
              <a:uFill>
                <a:solidFill>
                  <a:srgbClr val="0000FF"/>
                </a:solidFill>
              </a:uFill>
              <a:latin typeface="Times New Roman"/>
              <a:cs typeface="Times New Roman"/>
            </a:endParaRPr>
          </a:p>
        </p:txBody>
      </p:sp>
    </p:spTree>
    <p:extLst>
      <p:ext uri="{BB962C8B-B14F-4D97-AF65-F5344CB8AC3E}">
        <p14:creationId xmlns:p14="http://schemas.microsoft.com/office/powerpoint/2010/main" val="3224715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34927-DC69-E88F-8243-0026AE8CF500}"/>
            </a:ext>
          </a:extLst>
        </p:cNvPr>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F5D4B564-46FC-BEE0-76BD-8EBF98557BBB}"/>
              </a:ext>
            </a:extLst>
          </p:cNvPr>
          <p:cNvSpPr>
            <a:spLocks noGrp="1"/>
          </p:cNvSpPr>
          <p:nvPr>
            <p:ph type="sldNum" sz="quarter" idx="12"/>
          </p:nvPr>
        </p:nvSpPr>
        <p:spPr>
          <a:xfrm>
            <a:off x="9311640" y="6492875"/>
            <a:ext cx="2844800" cy="365125"/>
          </a:xfrm>
        </p:spPr>
        <p:txBody>
          <a:bodyPr/>
          <a:lstStyle/>
          <a:p>
            <a:fld id="{B6F15528-21DE-4FAA-801E-634DDDAF4B2B}" type="slidenum">
              <a:rPr lang="ru-RU" sz="2400" smtClean="0">
                <a:solidFill>
                  <a:schemeClr val="bg1"/>
                </a:solidFill>
                <a:latin typeface="Arial Black" panose="020B0A04020102020204" pitchFamily="34" charset="0"/>
              </a:rPr>
              <a:t>4</a:t>
            </a:fld>
            <a:endParaRPr lang="ru-RU" sz="2400" dirty="0">
              <a:solidFill>
                <a:schemeClr val="bg1"/>
              </a:solidFill>
              <a:latin typeface="Arial Black" panose="020B0A04020102020204" pitchFamily="34" charset="0"/>
            </a:endParaRPr>
          </a:p>
        </p:txBody>
      </p:sp>
      <p:pic>
        <p:nvPicPr>
          <p:cNvPr id="2" name="Рисунок 1">
            <a:extLst>
              <a:ext uri="{FF2B5EF4-FFF2-40B4-BE49-F238E27FC236}">
                <a16:creationId xmlns:a16="http://schemas.microsoft.com/office/drawing/2014/main" id="{EC0FCDE6-2A2D-0ACD-64C1-9ABB94C38A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76200"/>
            <a:ext cx="2819400" cy="545424"/>
          </a:xfrm>
          <a:prstGeom prst="rect">
            <a:avLst/>
          </a:prstGeom>
        </p:spPr>
      </p:pic>
      <p:sp>
        <p:nvSpPr>
          <p:cNvPr id="5" name="Объект 2">
            <a:extLst>
              <a:ext uri="{FF2B5EF4-FFF2-40B4-BE49-F238E27FC236}">
                <a16:creationId xmlns:a16="http://schemas.microsoft.com/office/drawing/2014/main" id="{D0EA7363-ACEA-18C7-7864-003603A561E9}"/>
              </a:ext>
            </a:extLst>
          </p:cNvPr>
          <p:cNvSpPr txBox="1">
            <a:spLocks/>
          </p:cNvSpPr>
          <p:nvPr/>
        </p:nvSpPr>
        <p:spPr>
          <a:xfrm>
            <a:off x="609600" y="914400"/>
            <a:ext cx="11010900" cy="51332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uk-UA" sz="1400" u="sng" spc="-10" dirty="0">
              <a:solidFill>
                <a:srgbClr val="0000FF"/>
              </a:solidFill>
              <a:uFill>
                <a:solidFill>
                  <a:srgbClr val="0000FF"/>
                </a:solidFill>
              </a:uFill>
              <a:latin typeface="Times New Roman"/>
              <a:cs typeface="Times New Roman"/>
            </a:endParaRPr>
          </a:p>
        </p:txBody>
      </p:sp>
      <p:sp>
        <p:nvSpPr>
          <p:cNvPr id="3" name="Объект 2">
            <a:extLst>
              <a:ext uri="{FF2B5EF4-FFF2-40B4-BE49-F238E27FC236}">
                <a16:creationId xmlns:a16="http://schemas.microsoft.com/office/drawing/2014/main" id="{518F3FB2-9546-DB65-6C2C-CE3BF184D7CE}"/>
              </a:ext>
            </a:extLst>
          </p:cNvPr>
          <p:cNvSpPr txBox="1">
            <a:spLocks/>
          </p:cNvSpPr>
          <p:nvPr/>
        </p:nvSpPr>
        <p:spPr>
          <a:xfrm>
            <a:off x="685800" y="3276600"/>
            <a:ext cx="10972800" cy="152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uk-UA" sz="1400" u="sng" spc="-10" dirty="0">
              <a:solidFill>
                <a:srgbClr val="0000FF"/>
              </a:solidFill>
              <a:uFill>
                <a:solidFill>
                  <a:srgbClr val="0000FF"/>
                </a:solidFill>
              </a:uFill>
              <a:latin typeface="Times New Roman"/>
              <a:cs typeface="Times New Roman"/>
            </a:endParaRPr>
          </a:p>
        </p:txBody>
      </p:sp>
      <p:sp>
        <p:nvSpPr>
          <p:cNvPr id="11" name="TextBox 10">
            <a:extLst>
              <a:ext uri="{FF2B5EF4-FFF2-40B4-BE49-F238E27FC236}">
                <a16:creationId xmlns:a16="http://schemas.microsoft.com/office/drawing/2014/main" id="{3376D605-55AF-9E9D-3A39-A1810D5369E8}"/>
              </a:ext>
            </a:extLst>
          </p:cNvPr>
          <p:cNvSpPr txBox="1"/>
          <p:nvPr/>
        </p:nvSpPr>
        <p:spPr>
          <a:xfrm>
            <a:off x="304800" y="810301"/>
            <a:ext cx="11201400" cy="2569934"/>
          </a:xfrm>
          <a:prstGeom prst="rect">
            <a:avLst/>
          </a:prstGeom>
          <a:noFill/>
        </p:spPr>
        <p:txBody>
          <a:bodyPr wrap="square">
            <a:spAutoFit/>
          </a:bodyPr>
          <a:lstStyle/>
          <a:p>
            <a:pPr algn="ctr"/>
            <a:r>
              <a:rPr lang="uk-UA" sz="1400" b="1" u="sng" kern="100" dirty="0">
                <a:solidFill>
                  <a:srgbClr val="0563C1"/>
                </a:solidFill>
                <a:latin typeface="Times New Roman" panose="02020603050405020304" pitchFamily="18" charset="0"/>
                <a:cs typeface="Times New Roman" panose="02020603050405020304" pitchFamily="18" charset="0"/>
              </a:rPr>
              <a:t>Грантовий конкурс для ОГС на покращення захисту цивільного населення </a:t>
            </a:r>
          </a:p>
          <a:p>
            <a:pPr algn="ctr"/>
            <a:r>
              <a:rPr lang="uk-UA" sz="1400" b="1" u="sng" kern="100" dirty="0">
                <a:solidFill>
                  <a:srgbClr val="0563C1"/>
                </a:solidFill>
                <a:latin typeface="Times New Roman" panose="02020603050405020304" pitchFamily="18" charset="0"/>
                <a:cs typeface="Times New Roman" panose="02020603050405020304" pitchFamily="18" charset="0"/>
              </a:rPr>
              <a:t>в громадах Харківської та Дніпропетровської областей   </a:t>
            </a:r>
          </a:p>
          <a:p>
            <a:pPr marL="742950" indent="-285750" algn="just">
              <a:lnSpc>
                <a:spcPct val="150000"/>
              </a:lnSpc>
              <a:spcAft>
                <a:spcPts val="200"/>
              </a:spcAft>
              <a:buFont typeface="Arial" panose="020B0604020202020204" pitchFamily="34" charset="0"/>
              <a:buChar char="•"/>
            </a:pPr>
            <a:r>
              <a:rPr lang="uk-UA" sz="1400" b="1" kern="100" dirty="0" err="1">
                <a:latin typeface="Times New Roman" panose="02020603050405020304" pitchFamily="18" charset="0"/>
                <a:cs typeface="Times New Roman" panose="02020603050405020304" pitchFamily="18" charset="0"/>
              </a:rPr>
              <a:t>Грантодавець</a:t>
            </a:r>
            <a:r>
              <a:rPr lang="uk-UA" sz="1400" b="1" kern="100" dirty="0">
                <a:latin typeface="Times New Roman" panose="02020603050405020304" pitchFamily="18" charset="0"/>
                <a:cs typeface="Times New Roman" panose="02020603050405020304" pitchFamily="18" charset="0"/>
              </a:rPr>
              <a:t>: </a:t>
            </a:r>
            <a:r>
              <a:rPr lang="en-US" sz="1400" kern="100" dirty="0">
                <a:latin typeface="Times New Roman" panose="02020603050405020304" pitchFamily="18" charset="0"/>
                <a:cs typeface="Times New Roman" panose="02020603050405020304" pitchFamily="18" charset="0"/>
              </a:rPr>
              <a:t>CIVIC</a:t>
            </a:r>
            <a:r>
              <a:rPr lang="uk-UA" sz="1400" kern="100" dirty="0">
                <a:latin typeface="Times New Roman" panose="02020603050405020304" pitchFamily="18" charset="0"/>
                <a:cs typeface="Times New Roman" panose="02020603050405020304" pitchFamily="18" charset="0"/>
              </a:rPr>
              <a:t>.</a:t>
            </a:r>
          </a:p>
          <a:p>
            <a:pPr marL="742950" indent="-285750" algn="just">
              <a:spcAft>
                <a:spcPts val="2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Тематика: </a:t>
            </a:r>
            <a:r>
              <a:rPr lang="ru-RU" sz="1400" kern="100" dirty="0" err="1">
                <a:latin typeface="Times New Roman" panose="02020603050405020304" pitchFamily="18" charset="0"/>
                <a:cs typeface="Times New Roman" panose="02020603050405020304" pitchFamily="18" charset="0"/>
              </a:rPr>
              <a:t>безпека</a:t>
            </a:r>
            <a:r>
              <a:rPr lang="ru-RU" sz="1400" kern="100" dirty="0">
                <a:latin typeface="Times New Roman" panose="02020603050405020304" pitchFamily="18" charset="0"/>
                <a:cs typeface="Times New Roman" panose="02020603050405020304" pitchFamily="18" charset="0"/>
              </a:rPr>
              <a:t> громад, </a:t>
            </a:r>
            <a:r>
              <a:rPr lang="ru-RU" sz="1400" kern="100" dirty="0" err="1">
                <a:latin typeface="Times New Roman" panose="02020603050405020304" pitchFamily="18" charset="0"/>
                <a:cs typeface="Times New Roman" panose="02020603050405020304" pitchFamily="18" charset="0"/>
              </a:rPr>
              <a:t>регіональний</a:t>
            </a:r>
            <a:r>
              <a:rPr lang="ru-RU" sz="1400" kern="100" dirty="0">
                <a:latin typeface="Times New Roman" panose="02020603050405020304" pitchFamily="18" charset="0"/>
                <a:cs typeface="Times New Roman" panose="02020603050405020304" pitchFamily="18" charset="0"/>
              </a:rPr>
              <a:t> </a:t>
            </a:r>
            <a:r>
              <a:rPr lang="ru-RU" sz="1400" kern="100" dirty="0" err="1">
                <a:latin typeface="Times New Roman" panose="02020603050405020304" pitchFamily="18" charset="0"/>
                <a:cs typeface="Times New Roman" panose="02020603050405020304" pitchFamily="18" charset="0"/>
              </a:rPr>
              <a:t>розвиток</a:t>
            </a:r>
            <a:r>
              <a:rPr lang="ru-RU" sz="1400" kern="100" dirty="0">
                <a:latin typeface="Times New Roman" panose="02020603050405020304" pitchFamily="18" charset="0"/>
                <a:cs typeface="Times New Roman" panose="02020603050405020304" pitchFamily="18" charset="0"/>
              </a:rPr>
              <a:t>.</a:t>
            </a:r>
            <a:endParaRPr lang="uk-UA" sz="1400" kern="100" dirty="0">
              <a:latin typeface="Times New Roman" panose="02020603050405020304" pitchFamily="18" charset="0"/>
              <a:cs typeface="Times New Roman" panose="02020603050405020304" pitchFamily="18" charset="0"/>
            </a:endParaRPr>
          </a:p>
          <a:p>
            <a:pPr marL="742950" indent="-285750" algn="just">
              <a:spcAft>
                <a:spcPts val="2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Бюджет: </a:t>
            </a:r>
            <a:r>
              <a:rPr lang="uk-UA" sz="1400" kern="100" dirty="0">
                <a:latin typeface="Times New Roman" panose="02020603050405020304" pitchFamily="18" charset="0"/>
                <a:cs typeface="Times New Roman" panose="02020603050405020304" pitchFamily="18" charset="0"/>
              </a:rPr>
              <a:t>до 15 000 доларів США</a:t>
            </a:r>
            <a:r>
              <a:rPr lang="ru-RU" sz="1400" kern="100" dirty="0">
                <a:latin typeface="Times New Roman" panose="02020603050405020304" pitchFamily="18" charset="0"/>
                <a:cs typeface="Times New Roman" panose="02020603050405020304" pitchFamily="18" charset="0"/>
              </a:rPr>
              <a:t>.</a:t>
            </a:r>
            <a:endParaRPr lang="uk-UA" sz="1400" kern="100" dirty="0">
              <a:latin typeface="Times New Roman" panose="02020603050405020304" pitchFamily="18" charset="0"/>
              <a:cs typeface="Times New Roman" panose="02020603050405020304" pitchFamily="18" charset="0"/>
            </a:endParaRPr>
          </a:p>
          <a:p>
            <a:pPr marL="742950" indent="-285750" algn="just">
              <a:spcAft>
                <a:spcPts val="2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Географія: </a:t>
            </a:r>
            <a:r>
              <a:rPr lang="uk-UA" sz="1400" kern="100" dirty="0" err="1">
                <a:latin typeface="Times New Roman" panose="02020603050405020304" pitchFamily="18" charset="0"/>
                <a:cs typeface="Times New Roman" panose="02020603050405020304" pitchFamily="18" charset="0"/>
              </a:rPr>
              <a:t>Барвінківської</a:t>
            </a:r>
            <a:r>
              <a:rPr lang="uk-UA" sz="1400" kern="100" dirty="0">
                <a:latin typeface="Times New Roman" panose="02020603050405020304" pitchFamily="18" charset="0"/>
                <a:cs typeface="Times New Roman" panose="02020603050405020304" pitchFamily="18" charset="0"/>
              </a:rPr>
              <a:t>, </a:t>
            </a:r>
            <a:r>
              <a:rPr lang="uk-UA" sz="1400" kern="100" dirty="0" err="1">
                <a:latin typeface="Times New Roman" panose="02020603050405020304" pitchFamily="18" charset="0"/>
                <a:cs typeface="Times New Roman" panose="02020603050405020304" pitchFamily="18" charset="0"/>
              </a:rPr>
              <a:t>Кегичівської</a:t>
            </a:r>
            <a:r>
              <a:rPr lang="uk-UA" sz="1400" kern="100" dirty="0">
                <a:latin typeface="Times New Roman" panose="02020603050405020304" pitchFamily="18" charset="0"/>
                <a:cs typeface="Times New Roman" panose="02020603050405020304" pitchFamily="18" charset="0"/>
              </a:rPr>
              <a:t>, Савинської і </a:t>
            </a:r>
            <a:r>
              <a:rPr lang="uk-UA" sz="1400" kern="100" dirty="0" err="1">
                <a:latin typeface="Times New Roman" panose="02020603050405020304" pitchFamily="18" charset="0"/>
                <a:cs typeface="Times New Roman" panose="02020603050405020304" pitchFamily="18" charset="0"/>
              </a:rPr>
              <a:t>Куньєвської</a:t>
            </a:r>
            <a:r>
              <a:rPr lang="uk-UA" sz="1400" kern="100" dirty="0">
                <a:latin typeface="Times New Roman" panose="02020603050405020304" pitchFamily="18" charset="0"/>
                <a:cs typeface="Times New Roman" panose="02020603050405020304" pitchFamily="18" charset="0"/>
              </a:rPr>
              <a:t> громад Харківської області; Могилівської, Новоолександрівської, Сурсько-Литовської і Солонянської громад Дніпропетровської області.</a:t>
            </a:r>
          </a:p>
          <a:p>
            <a:pPr marL="742950" indent="-285750" algn="just">
              <a:spcAft>
                <a:spcPts val="2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Заявники: </a:t>
            </a:r>
            <a:r>
              <a:rPr lang="uk-UA" sz="1400" kern="100" dirty="0">
                <a:latin typeface="Times New Roman" panose="02020603050405020304" pitchFamily="18" charset="0"/>
                <a:cs typeface="Times New Roman" panose="02020603050405020304" pitchFamily="18" charset="0"/>
              </a:rPr>
              <a:t>організації громадського суспільства.</a:t>
            </a:r>
          </a:p>
          <a:p>
            <a:pPr marL="742950" indent="-285750" algn="just">
              <a:spcAft>
                <a:spcPts val="2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Дедлайн: </a:t>
            </a:r>
            <a:r>
              <a:rPr lang="uk-UA" sz="1400" kern="100" dirty="0">
                <a:latin typeface="Times New Roman" panose="02020603050405020304" pitchFamily="18" charset="0"/>
                <a:cs typeface="Times New Roman" panose="02020603050405020304" pitchFamily="18" charset="0"/>
              </a:rPr>
              <a:t>03 серпня 2026 року.</a:t>
            </a:r>
          </a:p>
          <a:p>
            <a:pPr marL="742950" indent="-285750" algn="just">
              <a:spcAft>
                <a:spcPts val="2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Більше інформації: </a:t>
            </a:r>
            <a:r>
              <a:rPr lang="uk-UA" sz="1400" u="sng" spc="-10" dirty="0">
                <a:solidFill>
                  <a:srgbClr val="0000FF"/>
                </a:solidFill>
                <a:uFill>
                  <a:solidFill>
                    <a:srgbClr val="0000FF"/>
                  </a:solidFill>
                </a:uFill>
                <a:latin typeface="Times New Roman"/>
                <a:cs typeface="Times New Roman"/>
                <a:hlinkClick r:id="rId3">
                  <a:extLst>
                    <a:ext uri="{A12FA001-AC4F-418D-AE19-62706E023703}">
                      <ahyp:hlinkClr xmlns:ahyp="http://schemas.microsoft.com/office/drawing/2018/hyperlinkcolor" val="tx"/>
                    </a:ext>
                  </a:extLst>
                </a:hlinkClick>
              </a:rPr>
              <a:t>посилання</a:t>
            </a:r>
            <a:endParaRPr lang="uk-UA" sz="1400" u="sng" spc="-10" dirty="0">
              <a:solidFill>
                <a:srgbClr val="0000FF"/>
              </a:solidFill>
              <a:uFill>
                <a:solidFill>
                  <a:srgbClr val="0000FF"/>
                </a:solidFill>
              </a:uFill>
              <a:latin typeface="Times New Roman"/>
              <a:cs typeface="Times New Roman"/>
            </a:endParaRPr>
          </a:p>
        </p:txBody>
      </p:sp>
      <p:sp>
        <p:nvSpPr>
          <p:cNvPr id="13" name="TextBox 12">
            <a:extLst>
              <a:ext uri="{FF2B5EF4-FFF2-40B4-BE49-F238E27FC236}">
                <a16:creationId xmlns:a16="http://schemas.microsoft.com/office/drawing/2014/main" id="{78E8253A-C521-DB4C-B1DC-D98A1CFAD1A6}"/>
              </a:ext>
            </a:extLst>
          </p:cNvPr>
          <p:cNvSpPr txBox="1"/>
          <p:nvPr/>
        </p:nvSpPr>
        <p:spPr>
          <a:xfrm>
            <a:off x="762000" y="3398222"/>
            <a:ext cx="10629900" cy="2731069"/>
          </a:xfrm>
          <a:prstGeom prst="rect">
            <a:avLst/>
          </a:prstGeom>
          <a:noFill/>
        </p:spPr>
        <p:txBody>
          <a:bodyPr wrap="square">
            <a:spAutoFit/>
          </a:bodyPr>
          <a:lstStyle/>
          <a:p>
            <a:pPr algn="ctr">
              <a:lnSpc>
                <a:spcPct val="150000"/>
              </a:lnSpc>
            </a:pPr>
            <a:r>
              <a:rPr lang="uk-UA" sz="1400" b="1" u="sng" kern="100" dirty="0">
                <a:solidFill>
                  <a:srgbClr val="0563C1"/>
                </a:solidFill>
                <a:latin typeface="Times New Roman" panose="02020603050405020304" pitchFamily="18" charset="0"/>
                <a:cs typeface="Times New Roman" panose="02020603050405020304" pitchFamily="18" charset="0"/>
              </a:rPr>
              <a:t>Гранти на впровадження інклюзивних рішень від </a:t>
            </a:r>
            <a:r>
              <a:rPr lang="uk-UA" sz="1400" b="1" u="sng" kern="100" dirty="0" err="1">
                <a:solidFill>
                  <a:srgbClr val="0563C1"/>
                </a:solidFill>
                <a:latin typeface="Times New Roman" panose="02020603050405020304" pitchFamily="18" charset="0"/>
                <a:cs typeface="Times New Roman" panose="02020603050405020304" pitchFamily="18" charset="0"/>
              </a:rPr>
              <a:t>Global</a:t>
            </a:r>
            <a:r>
              <a:rPr lang="uk-UA" sz="1400" b="1" u="sng" kern="100" dirty="0">
                <a:solidFill>
                  <a:srgbClr val="0563C1"/>
                </a:solidFill>
                <a:latin typeface="Times New Roman" panose="02020603050405020304" pitchFamily="18" charset="0"/>
                <a:cs typeface="Times New Roman" panose="02020603050405020304" pitchFamily="18" charset="0"/>
              </a:rPr>
              <a:t> </a:t>
            </a:r>
            <a:r>
              <a:rPr lang="uk-UA" sz="1400" b="1" u="sng" kern="100" dirty="0" err="1">
                <a:solidFill>
                  <a:srgbClr val="0563C1"/>
                </a:solidFill>
                <a:latin typeface="Times New Roman" panose="02020603050405020304" pitchFamily="18" charset="0"/>
                <a:cs typeface="Times New Roman" panose="02020603050405020304" pitchFamily="18" charset="0"/>
              </a:rPr>
              <a:t>Disability</a:t>
            </a:r>
            <a:r>
              <a:rPr lang="uk-UA" sz="1400" b="1" u="sng" kern="100" dirty="0">
                <a:solidFill>
                  <a:srgbClr val="0563C1"/>
                </a:solidFill>
                <a:latin typeface="Times New Roman" panose="02020603050405020304" pitchFamily="18" charset="0"/>
                <a:cs typeface="Times New Roman" panose="02020603050405020304" pitchFamily="18" charset="0"/>
              </a:rPr>
              <a:t> </a:t>
            </a:r>
            <a:r>
              <a:rPr lang="uk-UA" sz="1400" b="1" u="sng" kern="100" dirty="0" err="1">
                <a:solidFill>
                  <a:srgbClr val="0563C1"/>
                </a:solidFill>
                <a:latin typeface="Times New Roman" panose="02020603050405020304" pitchFamily="18" charset="0"/>
                <a:cs typeface="Times New Roman" panose="02020603050405020304" pitchFamily="18" charset="0"/>
              </a:rPr>
              <a:t>Fund</a:t>
            </a:r>
            <a:endParaRPr lang="uk-UA" sz="1400" b="1" u="sng" kern="100" dirty="0">
              <a:solidFill>
                <a:srgbClr val="0563C1"/>
              </a:solidFill>
              <a:latin typeface="Times New Roman" panose="02020603050405020304" pitchFamily="18" charset="0"/>
              <a:cs typeface="Times New Roman" panose="02020603050405020304" pitchFamily="18" charset="0"/>
            </a:endParaRPr>
          </a:p>
          <a:p>
            <a:pPr marL="285750" indent="-285750" algn="l">
              <a:lnSpc>
                <a:spcPct val="150000"/>
              </a:lnSpc>
              <a:buFont typeface="Arial" panose="020B0604020202020204" pitchFamily="34" charset="0"/>
              <a:buChar char="•"/>
            </a:pPr>
            <a:r>
              <a:rPr lang="uk-UA" sz="1400" b="1" kern="100" dirty="0" err="1">
                <a:latin typeface="Times New Roman" panose="02020603050405020304" pitchFamily="18" charset="0"/>
                <a:cs typeface="Times New Roman" panose="02020603050405020304" pitchFamily="18" charset="0"/>
              </a:rPr>
              <a:t>Грантодавець</a:t>
            </a:r>
            <a:r>
              <a:rPr lang="uk-UA" sz="1400" b="1" kern="100" dirty="0">
                <a:latin typeface="Times New Roman" panose="02020603050405020304" pitchFamily="18" charset="0"/>
                <a:cs typeface="Times New Roman" panose="02020603050405020304" pitchFamily="18" charset="0"/>
              </a:rPr>
              <a:t>: </a:t>
            </a:r>
            <a:r>
              <a:rPr lang="uk-UA" sz="1400" kern="100" dirty="0">
                <a:latin typeface="Times New Roman" panose="02020603050405020304" pitchFamily="18" charset="0"/>
                <a:cs typeface="Times New Roman" panose="02020603050405020304" pitchFamily="18" charset="0"/>
              </a:rPr>
              <a:t>Глобального фонду з питань інвалідності (</a:t>
            </a:r>
            <a:r>
              <a:rPr lang="uk-UA" sz="1400" kern="100" dirty="0" err="1">
                <a:latin typeface="Times New Roman" panose="02020603050405020304" pitchFamily="18" charset="0"/>
                <a:cs typeface="Times New Roman" panose="02020603050405020304" pitchFamily="18" charset="0"/>
              </a:rPr>
              <a:t>Global</a:t>
            </a:r>
            <a:r>
              <a:rPr lang="uk-UA" sz="1400" kern="100" dirty="0">
                <a:latin typeface="Times New Roman" panose="02020603050405020304" pitchFamily="18" charset="0"/>
                <a:cs typeface="Times New Roman" panose="02020603050405020304" pitchFamily="18" charset="0"/>
              </a:rPr>
              <a:t> </a:t>
            </a:r>
            <a:r>
              <a:rPr lang="uk-UA" sz="1400" kern="100" dirty="0" err="1">
                <a:latin typeface="Times New Roman" panose="02020603050405020304" pitchFamily="18" charset="0"/>
                <a:cs typeface="Times New Roman" panose="02020603050405020304" pitchFamily="18" charset="0"/>
              </a:rPr>
              <a:t>Disability</a:t>
            </a:r>
            <a:r>
              <a:rPr lang="uk-UA" sz="1400" kern="100" dirty="0">
                <a:latin typeface="Times New Roman" panose="02020603050405020304" pitchFamily="18" charset="0"/>
                <a:cs typeface="Times New Roman" panose="02020603050405020304" pitchFamily="18" charset="0"/>
              </a:rPr>
              <a:t> </a:t>
            </a:r>
            <a:r>
              <a:rPr lang="uk-UA" sz="1400" kern="100" dirty="0" err="1">
                <a:latin typeface="Times New Roman" panose="02020603050405020304" pitchFamily="18" charset="0"/>
                <a:cs typeface="Times New Roman" panose="02020603050405020304" pitchFamily="18" charset="0"/>
              </a:rPr>
              <a:t>Fund</a:t>
            </a:r>
            <a:r>
              <a:rPr lang="uk-UA" sz="1400" kern="100" dirty="0">
                <a:latin typeface="Times New Roman" panose="02020603050405020304" pitchFamily="18" charset="0"/>
                <a:cs typeface="Times New Roman" panose="02020603050405020304" pitchFamily="18" charset="0"/>
              </a:rPr>
              <a:t>).</a:t>
            </a:r>
          </a:p>
          <a:p>
            <a:pPr marL="285750" indent="-285750" algn="just">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Тематика: </a:t>
            </a:r>
            <a:r>
              <a:rPr lang="ru-RU" sz="1400" kern="100" dirty="0" err="1">
                <a:latin typeface="Times New Roman" panose="02020603050405020304" pitchFamily="18" charset="0"/>
                <a:cs typeface="Times New Roman" panose="02020603050405020304" pitchFamily="18" charset="0"/>
              </a:rPr>
              <a:t>соціальний</a:t>
            </a:r>
            <a:r>
              <a:rPr lang="ru-RU" sz="1400" kern="100" dirty="0">
                <a:latin typeface="Times New Roman" panose="02020603050405020304" pitchFamily="18" charset="0"/>
                <a:cs typeface="Times New Roman" panose="02020603050405020304" pitchFamily="18" charset="0"/>
              </a:rPr>
              <a:t> </a:t>
            </a:r>
            <a:r>
              <a:rPr lang="ru-RU" sz="1400" kern="100" dirty="0" err="1">
                <a:latin typeface="Times New Roman" panose="02020603050405020304" pitchFamily="18" charset="0"/>
                <a:cs typeface="Times New Roman" panose="02020603050405020304" pitchFamily="18" charset="0"/>
              </a:rPr>
              <a:t>захист</a:t>
            </a:r>
            <a:r>
              <a:rPr lang="ru-RU" sz="1400" kern="100" dirty="0">
                <a:latin typeface="Times New Roman" panose="02020603050405020304" pitchFamily="18" charset="0"/>
                <a:cs typeface="Times New Roman" panose="02020603050405020304" pitchFamily="18" charset="0"/>
              </a:rPr>
              <a:t>.</a:t>
            </a:r>
            <a:endParaRPr lang="uk-UA" sz="1400" kern="100"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ru-RU" sz="1400" b="1" kern="100" dirty="0">
                <a:latin typeface="Times New Roman" panose="02020603050405020304" pitchFamily="18" charset="0"/>
                <a:cs typeface="Times New Roman" panose="02020603050405020304" pitchFamily="18" charset="0"/>
              </a:rPr>
              <a:t>Бюджет: </a:t>
            </a:r>
            <a:r>
              <a:rPr lang="ru-RU" sz="1400" kern="100" dirty="0" err="1">
                <a:latin typeface="Times New Roman" panose="02020603050405020304" pitchFamily="18" charset="0"/>
                <a:cs typeface="Times New Roman" panose="02020603050405020304" pitchFamily="18" charset="0"/>
              </a:rPr>
              <a:t>від</a:t>
            </a:r>
            <a:r>
              <a:rPr lang="ru-RU" sz="1400" kern="100" dirty="0">
                <a:latin typeface="Times New Roman" panose="02020603050405020304" pitchFamily="18" charset="0"/>
                <a:cs typeface="Times New Roman" panose="02020603050405020304" pitchFamily="18" charset="0"/>
              </a:rPr>
              <a:t> </a:t>
            </a:r>
            <a:r>
              <a:rPr lang="uk-UA" sz="1400" kern="100" dirty="0">
                <a:latin typeface="Times New Roman" panose="02020603050405020304" pitchFamily="18" charset="0"/>
                <a:cs typeface="Times New Roman" panose="02020603050405020304" pitchFamily="18" charset="0"/>
              </a:rPr>
              <a:t>350 тисяч доларів США до</a:t>
            </a:r>
            <a:r>
              <a:rPr lang="uk-UA" sz="1800" dirty="0"/>
              <a:t> </a:t>
            </a:r>
            <a:r>
              <a:rPr lang="uk-UA" sz="1400" kern="100" dirty="0">
                <a:latin typeface="Times New Roman" panose="02020603050405020304" pitchFamily="18" charset="0"/>
                <a:cs typeface="Times New Roman" panose="02020603050405020304" pitchFamily="18" charset="0"/>
              </a:rPr>
              <a:t>500 тисяч доларів США на один проєкт.</a:t>
            </a:r>
          </a:p>
          <a:p>
            <a:pPr marL="285750" indent="-285750" algn="just">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Географія: </a:t>
            </a:r>
            <a:r>
              <a:rPr lang="uk-UA" sz="1400" kern="100" dirty="0">
                <a:latin typeface="Times New Roman" panose="02020603050405020304" pitchFamily="18" charset="0"/>
                <a:cs typeface="Times New Roman" panose="02020603050405020304" pitchFamily="18" charset="0"/>
              </a:rPr>
              <a:t>вся Україна.</a:t>
            </a:r>
          </a:p>
          <a:p>
            <a:pPr marL="285750" indent="-285750" algn="just">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Заявники: </a:t>
            </a:r>
            <a:r>
              <a:rPr lang="uk-UA" sz="1400" kern="100" dirty="0">
                <a:solidFill>
                  <a:schemeClr val="tx1"/>
                </a:solidFill>
                <a:latin typeface="Times New Roman" panose="02020603050405020304" pitchFamily="18" charset="0"/>
                <a:ea typeface="+mn-ea"/>
                <a:cs typeface="Times New Roman" panose="02020603050405020304" pitchFamily="18" charset="0"/>
              </a:rPr>
              <a:t>органи місцевого самоврядування.</a:t>
            </a:r>
          </a:p>
          <a:p>
            <a:pPr marL="285750" indent="-285750" algn="just">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Дедлайн: </a:t>
            </a:r>
            <a:r>
              <a:rPr lang="uk-UA" sz="1400" kern="100" dirty="0">
                <a:latin typeface="Times New Roman" panose="02020603050405020304" pitchFamily="18" charset="0"/>
                <a:cs typeface="Times New Roman" panose="02020603050405020304" pitchFamily="18" charset="0"/>
              </a:rPr>
              <a:t>10 серпня 2026 року.</a:t>
            </a:r>
          </a:p>
          <a:p>
            <a:pPr marL="285750" indent="-285750" algn="just">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Більше інформації: </a:t>
            </a:r>
            <a:r>
              <a:rPr lang="uk-UA" sz="1400" u="sng" spc="-10" dirty="0">
                <a:solidFill>
                  <a:srgbClr val="0000FF"/>
                </a:solidFill>
                <a:uFill>
                  <a:solidFill>
                    <a:srgbClr val="0000FF"/>
                  </a:solidFill>
                </a:uFill>
                <a:latin typeface="Times New Roman"/>
                <a:cs typeface="Times New Roman"/>
                <a:hlinkClick r:id="rId4">
                  <a:extLst>
                    <a:ext uri="{A12FA001-AC4F-418D-AE19-62706E023703}">
                      <ahyp:hlinkClr xmlns:ahyp="http://schemas.microsoft.com/office/drawing/2018/hyperlinkcolor" val="tx"/>
                    </a:ext>
                  </a:extLst>
                </a:hlinkClick>
              </a:rPr>
              <a:t>посилання</a:t>
            </a:r>
            <a:endParaRPr lang="uk-UA" sz="1400" dirty="0"/>
          </a:p>
        </p:txBody>
      </p:sp>
    </p:spTree>
    <p:extLst>
      <p:ext uri="{BB962C8B-B14F-4D97-AF65-F5344CB8AC3E}">
        <p14:creationId xmlns:p14="http://schemas.microsoft.com/office/powerpoint/2010/main" val="1406523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977BD-D098-3DC3-2FB1-42071D848C07}"/>
            </a:ext>
          </a:extLst>
        </p:cNvPr>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7E52DDF2-9463-9B3A-206D-7CF6FB541FE2}"/>
              </a:ext>
            </a:extLst>
          </p:cNvPr>
          <p:cNvSpPr>
            <a:spLocks noGrp="1"/>
          </p:cNvSpPr>
          <p:nvPr>
            <p:ph type="sldNum" sz="quarter" idx="12"/>
          </p:nvPr>
        </p:nvSpPr>
        <p:spPr>
          <a:xfrm>
            <a:off x="9311640" y="6492875"/>
            <a:ext cx="2844800" cy="365125"/>
          </a:xfrm>
        </p:spPr>
        <p:txBody>
          <a:bodyPr/>
          <a:lstStyle/>
          <a:p>
            <a:fld id="{B6F15528-21DE-4FAA-801E-634DDDAF4B2B}" type="slidenum">
              <a:rPr lang="ru-RU" sz="2400" smtClean="0">
                <a:solidFill>
                  <a:schemeClr val="bg1"/>
                </a:solidFill>
                <a:latin typeface="Arial Black" panose="020B0A04020102020204" pitchFamily="34" charset="0"/>
              </a:rPr>
              <a:t>5</a:t>
            </a:fld>
            <a:endParaRPr lang="ru-RU" sz="2400" dirty="0">
              <a:solidFill>
                <a:schemeClr val="bg1"/>
              </a:solidFill>
              <a:latin typeface="Arial Black" panose="020B0A04020102020204" pitchFamily="34" charset="0"/>
            </a:endParaRPr>
          </a:p>
        </p:txBody>
      </p:sp>
      <p:pic>
        <p:nvPicPr>
          <p:cNvPr id="2" name="Рисунок 1">
            <a:extLst>
              <a:ext uri="{FF2B5EF4-FFF2-40B4-BE49-F238E27FC236}">
                <a16:creationId xmlns:a16="http://schemas.microsoft.com/office/drawing/2014/main" id="{5C7B3DF6-EDC6-6FE4-6F46-8C896F2462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76200"/>
            <a:ext cx="2819400" cy="545424"/>
          </a:xfrm>
          <a:prstGeom prst="rect">
            <a:avLst/>
          </a:prstGeom>
        </p:spPr>
      </p:pic>
      <p:sp>
        <p:nvSpPr>
          <p:cNvPr id="5" name="Объект 2">
            <a:extLst>
              <a:ext uri="{FF2B5EF4-FFF2-40B4-BE49-F238E27FC236}">
                <a16:creationId xmlns:a16="http://schemas.microsoft.com/office/drawing/2014/main" id="{AE16656E-A6B1-FC38-C43E-867CDDEA6E37}"/>
              </a:ext>
            </a:extLst>
          </p:cNvPr>
          <p:cNvSpPr txBox="1">
            <a:spLocks/>
          </p:cNvSpPr>
          <p:nvPr/>
        </p:nvSpPr>
        <p:spPr>
          <a:xfrm>
            <a:off x="609600" y="914400"/>
            <a:ext cx="11010900" cy="51332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uk-UA" sz="1400" u="sng" spc="-10" dirty="0">
              <a:solidFill>
                <a:srgbClr val="0000FF"/>
              </a:solidFill>
              <a:uFill>
                <a:solidFill>
                  <a:srgbClr val="0000FF"/>
                </a:solidFill>
              </a:uFill>
              <a:latin typeface="Times New Roman"/>
              <a:cs typeface="Times New Roman"/>
            </a:endParaRPr>
          </a:p>
        </p:txBody>
      </p:sp>
      <p:sp>
        <p:nvSpPr>
          <p:cNvPr id="3" name="Объект 2">
            <a:extLst>
              <a:ext uri="{FF2B5EF4-FFF2-40B4-BE49-F238E27FC236}">
                <a16:creationId xmlns:a16="http://schemas.microsoft.com/office/drawing/2014/main" id="{3D6CC641-283B-DA65-CD5F-61DA15A4DAB9}"/>
              </a:ext>
            </a:extLst>
          </p:cNvPr>
          <p:cNvSpPr txBox="1">
            <a:spLocks/>
          </p:cNvSpPr>
          <p:nvPr/>
        </p:nvSpPr>
        <p:spPr>
          <a:xfrm>
            <a:off x="685800" y="3276600"/>
            <a:ext cx="10972800" cy="152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uk-UA" sz="1400" u="sng" spc="-10" dirty="0">
              <a:solidFill>
                <a:srgbClr val="0000FF"/>
              </a:solidFill>
              <a:uFill>
                <a:solidFill>
                  <a:srgbClr val="0000FF"/>
                </a:solidFill>
              </a:uFill>
              <a:latin typeface="Times New Roman"/>
              <a:cs typeface="Times New Roman"/>
            </a:endParaRPr>
          </a:p>
        </p:txBody>
      </p:sp>
      <p:sp>
        <p:nvSpPr>
          <p:cNvPr id="13" name="TextBox 12">
            <a:extLst>
              <a:ext uri="{FF2B5EF4-FFF2-40B4-BE49-F238E27FC236}">
                <a16:creationId xmlns:a16="http://schemas.microsoft.com/office/drawing/2014/main" id="{413030C3-E562-22A9-1B30-FFCB04545993}"/>
              </a:ext>
            </a:extLst>
          </p:cNvPr>
          <p:cNvSpPr txBox="1"/>
          <p:nvPr/>
        </p:nvSpPr>
        <p:spPr>
          <a:xfrm>
            <a:off x="762000" y="810302"/>
            <a:ext cx="10629900" cy="2092881"/>
          </a:xfrm>
          <a:prstGeom prst="rect">
            <a:avLst/>
          </a:prstGeom>
          <a:noFill/>
        </p:spPr>
        <p:txBody>
          <a:bodyPr wrap="square">
            <a:spAutoFit/>
          </a:bodyPr>
          <a:lstStyle/>
          <a:p>
            <a:pPr algn="ctr">
              <a:lnSpc>
                <a:spcPct val="150000"/>
              </a:lnSpc>
            </a:pPr>
            <a:r>
              <a:rPr lang="uk-UA" sz="1400" b="1" u="sng" kern="100" dirty="0">
                <a:solidFill>
                  <a:srgbClr val="0563C1"/>
                </a:solidFill>
                <a:latin typeface="Times New Roman" panose="02020603050405020304" pitchFamily="18" charset="0"/>
                <a:cs typeface="Times New Roman" panose="02020603050405020304" pitchFamily="18" charset="0"/>
              </a:rPr>
              <a:t>До 1 млн грн на проєкт: УКФ розпочав конкурс «Інноваційні культурні продукти», що </a:t>
            </a:r>
            <a:r>
              <a:rPr lang="uk-UA" sz="1400" b="1" u="sng" kern="100" dirty="0" err="1">
                <a:solidFill>
                  <a:srgbClr val="0563C1"/>
                </a:solidFill>
                <a:latin typeface="Times New Roman" panose="02020603050405020304" pitchFamily="18" charset="0"/>
                <a:cs typeface="Times New Roman" panose="02020603050405020304" pitchFamily="18" charset="0"/>
              </a:rPr>
              <a:t>співфінансується</a:t>
            </a:r>
            <a:r>
              <a:rPr lang="uk-UA" sz="1400" b="1" u="sng" kern="100" dirty="0">
                <a:solidFill>
                  <a:srgbClr val="0563C1"/>
                </a:solidFill>
                <a:latin typeface="Times New Roman" panose="02020603050405020304" pitchFamily="18" charset="0"/>
                <a:cs typeface="Times New Roman" panose="02020603050405020304" pitchFamily="18" charset="0"/>
              </a:rPr>
              <a:t> ЄС</a:t>
            </a:r>
          </a:p>
          <a:p>
            <a:pPr marL="285750" indent="-285750" algn="l">
              <a:lnSpc>
                <a:spcPct val="150000"/>
              </a:lnSpc>
              <a:buFont typeface="Arial" panose="020B0604020202020204" pitchFamily="34" charset="0"/>
              <a:buChar char="•"/>
            </a:pPr>
            <a:r>
              <a:rPr lang="uk-UA" sz="1400" b="1" kern="100" dirty="0" err="1">
                <a:latin typeface="Times New Roman" panose="02020603050405020304" pitchFamily="18" charset="0"/>
                <a:cs typeface="Times New Roman" panose="02020603050405020304" pitchFamily="18" charset="0"/>
              </a:rPr>
              <a:t>Грантодавець</a:t>
            </a:r>
            <a:r>
              <a:rPr lang="uk-UA" sz="1400" b="1" kern="100" dirty="0">
                <a:latin typeface="Times New Roman" panose="02020603050405020304" pitchFamily="18" charset="0"/>
                <a:cs typeface="Times New Roman" panose="02020603050405020304" pitchFamily="18" charset="0"/>
              </a:rPr>
              <a:t>: </a:t>
            </a:r>
            <a:r>
              <a:rPr lang="uk-UA" sz="1400" kern="100" dirty="0">
                <a:latin typeface="Times New Roman" panose="02020603050405020304" pitchFamily="18" charset="0"/>
                <a:cs typeface="Times New Roman" panose="02020603050405020304" pitchFamily="18" charset="0"/>
              </a:rPr>
              <a:t>Український культурний фонд, що </a:t>
            </a:r>
            <a:r>
              <a:rPr lang="uk-UA" sz="1400" kern="100" dirty="0" err="1">
                <a:latin typeface="Times New Roman" panose="02020603050405020304" pitchFamily="18" charset="0"/>
                <a:cs typeface="Times New Roman" panose="02020603050405020304" pitchFamily="18" charset="0"/>
              </a:rPr>
              <a:t>співфінансується</a:t>
            </a:r>
            <a:r>
              <a:rPr lang="uk-UA" sz="1400" kern="100" dirty="0">
                <a:latin typeface="Times New Roman" panose="02020603050405020304" pitchFamily="18" charset="0"/>
                <a:cs typeface="Times New Roman" panose="02020603050405020304" pitchFamily="18" charset="0"/>
              </a:rPr>
              <a:t> Європейським Союзом. </a:t>
            </a:r>
          </a:p>
          <a:p>
            <a:pPr marL="285750" indent="-285750" algn="jus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Тематика: </a:t>
            </a:r>
            <a:r>
              <a:rPr lang="uk-UA" sz="1400" kern="100" dirty="0">
                <a:latin typeface="Times New Roman" panose="02020603050405020304" pitchFamily="18" charset="0"/>
                <a:cs typeface="Times New Roman" panose="02020603050405020304" pitchFamily="18" charset="0"/>
              </a:rPr>
              <a:t>культурний сектор та соціальна згуртованість. </a:t>
            </a:r>
          </a:p>
          <a:p>
            <a:pPr marL="285750" indent="-285750" algn="just">
              <a:buFont typeface="Arial" panose="020B0604020202020204" pitchFamily="34" charset="0"/>
              <a:buChar char="•"/>
            </a:pPr>
            <a:r>
              <a:rPr lang="ru-RU" sz="1400" b="1" kern="100" dirty="0">
                <a:latin typeface="Times New Roman" panose="02020603050405020304" pitchFamily="18" charset="0"/>
                <a:cs typeface="Times New Roman" panose="02020603050405020304" pitchFamily="18" charset="0"/>
              </a:rPr>
              <a:t>Бюджет: </a:t>
            </a:r>
            <a:r>
              <a:rPr lang="uk-UA" sz="1400" kern="100" dirty="0">
                <a:latin typeface="Times New Roman" panose="02020603050405020304" pitchFamily="18" charset="0"/>
                <a:cs typeface="Times New Roman" panose="02020603050405020304" pitchFamily="18" charset="0"/>
              </a:rPr>
              <a:t>19 108 000,00 гривень.</a:t>
            </a:r>
          </a:p>
          <a:p>
            <a:pPr marL="285750" indent="-285750" algn="jus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Географія: </a:t>
            </a:r>
            <a:r>
              <a:rPr lang="uk-UA" sz="1400" kern="100" dirty="0">
                <a:latin typeface="Times New Roman" panose="02020603050405020304" pitchFamily="18" charset="0"/>
                <a:cs typeface="Times New Roman" panose="02020603050405020304" pitchFamily="18" charset="0"/>
              </a:rPr>
              <a:t>вся Україна.</a:t>
            </a:r>
          </a:p>
          <a:p>
            <a:pPr marL="285750" indent="-285750" algn="jus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Заявники: </a:t>
            </a:r>
            <a:r>
              <a:rPr lang="uk-UA" sz="1400" kern="100" dirty="0">
                <a:latin typeface="Times New Roman" panose="02020603050405020304" pitchFamily="18" charset="0"/>
                <a:cs typeface="Times New Roman" panose="02020603050405020304" pitchFamily="18" charset="0"/>
              </a:rPr>
              <a:t>організації громадського суспільства.</a:t>
            </a:r>
          </a:p>
          <a:p>
            <a:pPr marL="285750" indent="-285750" algn="jus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Дедлайн: </a:t>
            </a:r>
            <a:r>
              <a:rPr lang="uk-UA" sz="1400" kern="100" dirty="0">
                <a:latin typeface="Times New Roman" panose="02020603050405020304" pitchFamily="18" charset="0"/>
                <a:cs typeface="Times New Roman" panose="02020603050405020304" pitchFamily="18" charset="0"/>
              </a:rPr>
              <a:t>14 серпня 2026 року.</a:t>
            </a:r>
          </a:p>
          <a:p>
            <a:pPr marL="285750" indent="-285750" algn="jus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Більше інформації: </a:t>
            </a:r>
            <a:r>
              <a:rPr lang="uk-UA" sz="1400" u="sng" spc="-10" dirty="0">
                <a:solidFill>
                  <a:srgbClr val="0000FF"/>
                </a:solidFill>
                <a:uFill>
                  <a:solidFill>
                    <a:srgbClr val="0000FF"/>
                  </a:solidFill>
                </a:uFill>
                <a:latin typeface="Times New Roman"/>
                <a:cs typeface="Times New Roman"/>
                <a:hlinkClick r:id="rId3">
                  <a:extLst>
                    <a:ext uri="{A12FA001-AC4F-418D-AE19-62706E023703}">
                      <ahyp:hlinkClr xmlns:ahyp="http://schemas.microsoft.com/office/drawing/2018/hyperlinkcolor" val="tx"/>
                    </a:ext>
                  </a:extLst>
                </a:hlinkClick>
              </a:rPr>
              <a:t>посилання</a:t>
            </a:r>
            <a:endParaRPr lang="uk-UA" sz="1400" dirty="0"/>
          </a:p>
        </p:txBody>
      </p:sp>
      <p:sp>
        <p:nvSpPr>
          <p:cNvPr id="7" name="TextBox 6">
            <a:extLst>
              <a:ext uri="{FF2B5EF4-FFF2-40B4-BE49-F238E27FC236}">
                <a16:creationId xmlns:a16="http://schemas.microsoft.com/office/drawing/2014/main" id="{FB277A86-5613-4560-3A5E-E8B69D8DA8D8}"/>
              </a:ext>
            </a:extLst>
          </p:cNvPr>
          <p:cNvSpPr txBox="1"/>
          <p:nvPr/>
        </p:nvSpPr>
        <p:spPr>
          <a:xfrm>
            <a:off x="762000" y="3276600"/>
            <a:ext cx="10629900" cy="2092881"/>
          </a:xfrm>
          <a:prstGeom prst="rect">
            <a:avLst/>
          </a:prstGeom>
          <a:noFill/>
        </p:spPr>
        <p:txBody>
          <a:bodyPr wrap="square">
            <a:spAutoFit/>
          </a:bodyPr>
          <a:lstStyle/>
          <a:p>
            <a:pPr algn="ctr">
              <a:lnSpc>
                <a:spcPct val="150000"/>
              </a:lnSpc>
            </a:pPr>
            <a:r>
              <a:rPr lang="uk-UA" sz="1400" b="1" u="sng" kern="100" dirty="0">
                <a:solidFill>
                  <a:srgbClr val="0563C1"/>
                </a:solidFill>
                <a:latin typeface="Times New Roman" panose="02020603050405020304" pitchFamily="18" charset="0"/>
                <a:cs typeface="Times New Roman" panose="02020603050405020304" pitchFamily="18" charset="0"/>
              </a:rPr>
              <a:t>Конкурс: запобігання та нульові відходи. </a:t>
            </a:r>
            <a:endParaRPr lang="uk-UA" sz="1400" b="1" dirty="0"/>
          </a:p>
          <a:p>
            <a:pPr marL="285750" indent="-285750" algn="l">
              <a:lnSpc>
                <a:spcPct val="150000"/>
              </a:lnSpc>
              <a:buFont typeface="Arial" panose="020B0604020202020204" pitchFamily="34" charset="0"/>
              <a:buChar char="•"/>
            </a:pPr>
            <a:r>
              <a:rPr lang="uk-UA" sz="1400" b="1" kern="100" dirty="0" err="1">
                <a:latin typeface="Times New Roman" panose="02020603050405020304" pitchFamily="18" charset="0"/>
                <a:cs typeface="Times New Roman" panose="02020603050405020304" pitchFamily="18" charset="0"/>
              </a:rPr>
              <a:t>Грантодавець</a:t>
            </a:r>
            <a:r>
              <a:rPr lang="uk-UA" sz="1400" b="1" kern="100" dirty="0">
                <a:latin typeface="Times New Roman" panose="02020603050405020304" pitchFamily="18" charset="0"/>
                <a:cs typeface="Times New Roman" panose="02020603050405020304" pitchFamily="18" charset="0"/>
              </a:rPr>
              <a:t>: </a:t>
            </a:r>
            <a:r>
              <a:rPr lang="uk-UA" sz="1400" kern="100" dirty="0">
                <a:latin typeface="Times New Roman" panose="02020603050405020304" pitchFamily="18" charset="0"/>
                <a:cs typeface="Times New Roman" panose="02020603050405020304" pitchFamily="18" charset="0"/>
              </a:rPr>
              <a:t>Проєкт UPSTREAM в рамках програми </a:t>
            </a:r>
            <a:r>
              <a:rPr lang="en-US" sz="1400" kern="100" dirty="0">
                <a:latin typeface="Times New Roman" panose="02020603050405020304" pitchFamily="18" charset="0"/>
                <a:cs typeface="Times New Roman" panose="02020603050405020304" pitchFamily="18" charset="0"/>
              </a:rPr>
              <a:t>Horizon Europe</a:t>
            </a:r>
            <a:r>
              <a:rPr lang="uk-UA" sz="1400" kern="100" dirty="0">
                <a:latin typeface="Times New Roman" panose="02020603050405020304" pitchFamily="18" charset="0"/>
                <a:cs typeface="Times New Roman" panose="02020603050405020304" pitchFamily="18" charset="0"/>
              </a:rPr>
              <a:t>. </a:t>
            </a:r>
          </a:p>
          <a:p>
            <a:pPr marL="285750" indent="-285750" algn="jus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Тематика: </a:t>
            </a:r>
            <a:r>
              <a:rPr lang="uk-UA" sz="1400" kern="100" dirty="0">
                <a:latin typeface="Times New Roman" panose="02020603050405020304" pitchFamily="18" charset="0"/>
                <a:cs typeface="Times New Roman" panose="02020603050405020304" pitchFamily="18" charset="0"/>
              </a:rPr>
              <a:t>клімат і </a:t>
            </a:r>
            <a:r>
              <a:rPr lang="uk-UA" sz="1400" kern="100" dirty="0" err="1">
                <a:latin typeface="Times New Roman" panose="02020603050405020304" pitchFamily="18" charset="0"/>
                <a:cs typeface="Times New Roman" panose="02020603050405020304" pitchFamily="18" charset="0"/>
              </a:rPr>
              <a:t>зелелний</a:t>
            </a:r>
            <a:r>
              <a:rPr lang="uk-UA" sz="1400" kern="100" dirty="0">
                <a:latin typeface="Times New Roman" panose="02020603050405020304" pitchFamily="18" charset="0"/>
                <a:cs typeface="Times New Roman" panose="02020603050405020304" pitchFamily="18" charset="0"/>
              </a:rPr>
              <a:t> перехід</a:t>
            </a:r>
            <a:r>
              <a:rPr lang="ru-RU" sz="1400" kern="100" dirty="0">
                <a:latin typeface="Times New Roman" panose="02020603050405020304" pitchFamily="18" charset="0"/>
                <a:cs typeface="Times New Roman" panose="02020603050405020304" pitchFamily="18" charset="0"/>
              </a:rPr>
              <a:t>.</a:t>
            </a:r>
            <a:endParaRPr lang="uk-UA" sz="1400" kern="1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RU" sz="1400" b="1" kern="100" dirty="0">
                <a:latin typeface="Times New Roman" panose="02020603050405020304" pitchFamily="18" charset="0"/>
                <a:cs typeface="Times New Roman" panose="02020603050405020304" pitchFamily="18" charset="0"/>
              </a:rPr>
              <a:t>Бюджет: </a:t>
            </a:r>
            <a:r>
              <a:rPr lang="uk-UA" sz="1400" kern="100" dirty="0">
                <a:latin typeface="Times New Roman" panose="02020603050405020304" pitchFamily="18" charset="0"/>
                <a:cs typeface="Times New Roman" panose="02020603050405020304" pitchFamily="18" charset="0"/>
              </a:rPr>
              <a:t>до 140 000,00</a:t>
            </a:r>
            <a:r>
              <a:rPr lang="uk-UA" sz="1800" dirty="0"/>
              <a:t> </a:t>
            </a:r>
            <a:r>
              <a:rPr lang="uk-UA" sz="1400" kern="100" dirty="0">
                <a:latin typeface="Times New Roman" panose="02020603050405020304" pitchFamily="18" charset="0"/>
                <a:cs typeface="Times New Roman" panose="02020603050405020304" pitchFamily="18" charset="0"/>
              </a:rPr>
              <a:t>євро.</a:t>
            </a:r>
          </a:p>
          <a:p>
            <a:pPr marL="285750" indent="-285750" algn="jus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Географія: </a:t>
            </a:r>
            <a:r>
              <a:rPr lang="uk-UA" sz="1400" kern="100" dirty="0">
                <a:latin typeface="Times New Roman" panose="02020603050405020304" pitchFamily="18" charset="0"/>
                <a:cs typeface="Times New Roman" panose="02020603050405020304" pitchFamily="18" charset="0"/>
              </a:rPr>
              <a:t>вся Україна.</a:t>
            </a:r>
          </a:p>
          <a:p>
            <a:pPr marL="285750" indent="-285750" algn="jus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Заявники: </a:t>
            </a:r>
            <a:r>
              <a:rPr lang="uk-UA" sz="1400" kern="100" dirty="0">
                <a:latin typeface="Times New Roman" panose="02020603050405020304" pitchFamily="18" charset="0"/>
                <a:cs typeface="Times New Roman" panose="02020603050405020304" pitchFamily="18" charset="0"/>
              </a:rPr>
              <a:t>органи місцевого самоврядування.</a:t>
            </a:r>
          </a:p>
          <a:p>
            <a:pPr marL="285750" indent="-285750" algn="jus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Дедлайн: </a:t>
            </a:r>
            <a:r>
              <a:rPr lang="uk-UA" sz="1400" kern="100" dirty="0">
                <a:latin typeface="Times New Roman" panose="02020603050405020304" pitchFamily="18" charset="0"/>
                <a:cs typeface="Times New Roman" panose="02020603050405020304" pitchFamily="18" charset="0"/>
              </a:rPr>
              <a:t>17 серпня 2026 року.</a:t>
            </a:r>
          </a:p>
          <a:p>
            <a:pPr marL="285750" indent="-285750" algn="jus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Більше інформації: </a:t>
            </a:r>
            <a:r>
              <a:rPr lang="uk-UA" sz="1400" u="sng" spc="-10" dirty="0">
                <a:solidFill>
                  <a:srgbClr val="0000FF"/>
                </a:solidFill>
                <a:uFill>
                  <a:solidFill>
                    <a:srgbClr val="0000FF"/>
                  </a:solidFill>
                </a:uFill>
                <a:latin typeface="Times New Roman"/>
                <a:cs typeface="Times New Roman"/>
                <a:hlinkClick r:id="rId4">
                  <a:extLst>
                    <a:ext uri="{A12FA001-AC4F-418D-AE19-62706E023703}">
                      <ahyp:hlinkClr xmlns:ahyp="http://schemas.microsoft.com/office/drawing/2018/hyperlinkcolor" val="tx"/>
                    </a:ext>
                  </a:extLst>
                </a:hlinkClick>
              </a:rPr>
              <a:t>посилання</a:t>
            </a:r>
            <a:endParaRPr lang="uk-UA" sz="1400" dirty="0"/>
          </a:p>
        </p:txBody>
      </p:sp>
    </p:spTree>
    <p:extLst>
      <p:ext uri="{BB962C8B-B14F-4D97-AF65-F5344CB8AC3E}">
        <p14:creationId xmlns:p14="http://schemas.microsoft.com/office/powerpoint/2010/main" val="33587546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BFC29-C7A3-86FC-D889-E53CD508BC9C}"/>
            </a:ext>
          </a:extLst>
        </p:cNvPr>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E54C80C9-E52A-1637-D18C-C3BDC07886FD}"/>
              </a:ext>
            </a:extLst>
          </p:cNvPr>
          <p:cNvSpPr>
            <a:spLocks noGrp="1"/>
          </p:cNvSpPr>
          <p:nvPr>
            <p:ph type="sldNum" sz="quarter" idx="12"/>
          </p:nvPr>
        </p:nvSpPr>
        <p:spPr>
          <a:xfrm>
            <a:off x="9311640" y="6492875"/>
            <a:ext cx="2844800" cy="365125"/>
          </a:xfrm>
        </p:spPr>
        <p:txBody>
          <a:bodyPr/>
          <a:lstStyle/>
          <a:p>
            <a:fld id="{B6F15528-21DE-4FAA-801E-634DDDAF4B2B}" type="slidenum">
              <a:rPr lang="ru-RU" sz="2400" smtClean="0">
                <a:solidFill>
                  <a:schemeClr val="bg1"/>
                </a:solidFill>
                <a:latin typeface="Arial Black" panose="020B0A04020102020204" pitchFamily="34" charset="0"/>
              </a:rPr>
              <a:t>6</a:t>
            </a:fld>
            <a:endParaRPr lang="ru-RU" sz="2400" dirty="0">
              <a:solidFill>
                <a:schemeClr val="bg1"/>
              </a:solidFill>
              <a:latin typeface="Arial Black" panose="020B0A04020102020204" pitchFamily="34" charset="0"/>
            </a:endParaRPr>
          </a:p>
        </p:txBody>
      </p:sp>
      <p:pic>
        <p:nvPicPr>
          <p:cNvPr id="2" name="Рисунок 1">
            <a:extLst>
              <a:ext uri="{FF2B5EF4-FFF2-40B4-BE49-F238E27FC236}">
                <a16:creationId xmlns:a16="http://schemas.microsoft.com/office/drawing/2014/main" id="{6EC4EED4-99D8-29CA-E863-7D11EA7A35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76200"/>
            <a:ext cx="2819400" cy="545424"/>
          </a:xfrm>
          <a:prstGeom prst="rect">
            <a:avLst/>
          </a:prstGeom>
        </p:spPr>
      </p:pic>
      <p:sp>
        <p:nvSpPr>
          <p:cNvPr id="5" name="Объект 2">
            <a:extLst>
              <a:ext uri="{FF2B5EF4-FFF2-40B4-BE49-F238E27FC236}">
                <a16:creationId xmlns:a16="http://schemas.microsoft.com/office/drawing/2014/main" id="{165228D0-F18E-7426-F035-948D6E5F2E52}"/>
              </a:ext>
            </a:extLst>
          </p:cNvPr>
          <p:cNvSpPr txBox="1">
            <a:spLocks/>
          </p:cNvSpPr>
          <p:nvPr/>
        </p:nvSpPr>
        <p:spPr>
          <a:xfrm>
            <a:off x="609600" y="914400"/>
            <a:ext cx="11010900" cy="51332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uk-UA" sz="1400" u="sng" spc="-10" dirty="0">
              <a:solidFill>
                <a:srgbClr val="0000FF"/>
              </a:solidFill>
              <a:uFill>
                <a:solidFill>
                  <a:srgbClr val="0000FF"/>
                </a:solidFill>
              </a:uFill>
              <a:latin typeface="Times New Roman"/>
              <a:cs typeface="Times New Roman"/>
            </a:endParaRPr>
          </a:p>
        </p:txBody>
      </p:sp>
      <p:sp>
        <p:nvSpPr>
          <p:cNvPr id="3" name="Объект 2">
            <a:extLst>
              <a:ext uri="{FF2B5EF4-FFF2-40B4-BE49-F238E27FC236}">
                <a16:creationId xmlns:a16="http://schemas.microsoft.com/office/drawing/2014/main" id="{C6CE76D3-0C23-A276-6A75-7C79363FF2B2}"/>
              </a:ext>
            </a:extLst>
          </p:cNvPr>
          <p:cNvSpPr txBox="1">
            <a:spLocks/>
          </p:cNvSpPr>
          <p:nvPr/>
        </p:nvSpPr>
        <p:spPr>
          <a:xfrm>
            <a:off x="685800" y="3276600"/>
            <a:ext cx="10972800" cy="152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uk-UA" sz="1400" u="sng" spc="-10" dirty="0">
              <a:solidFill>
                <a:srgbClr val="0000FF"/>
              </a:solidFill>
              <a:uFill>
                <a:solidFill>
                  <a:srgbClr val="0000FF"/>
                </a:solidFill>
              </a:uFill>
              <a:latin typeface="Times New Roman"/>
              <a:cs typeface="Times New Roman"/>
            </a:endParaRPr>
          </a:p>
        </p:txBody>
      </p:sp>
      <p:sp>
        <p:nvSpPr>
          <p:cNvPr id="7" name="TextBox 6">
            <a:extLst>
              <a:ext uri="{FF2B5EF4-FFF2-40B4-BE49-F238E27FC236}">
                <a16:creationId xmlns:a16="http://schemas.microsoft.com/office/drawing/2014/main" id="{5AA02E43-1151-FD98-3463-D18EA9E6859C}"/>
              </a:ext>
            </a:extLst>
          </p:cNvPr>
          <p:cNvSpPr txBox="1"/>
          <p:nvPr/>
        </p:nvSpPr>
        <p:spPr>
          <a:xfrm>
            <a:off x="304800" y="3057551"/>
            <a:ext cx="11201400" cy="2893100"/>
          </a:xfrm>
          <a:prstGeom prst="rect">
            <a:avLst/>
          </a:prstGeom>
          <a:noFill/>
        </p:spPr>
        <p:txBody>
          <a:bodyPr wrap="square">
            <a:spAutoFit/>
          </a:bodyPr>
          <a:lstStyle/>
          <a:p>
            <a:pPr algn="ctr">
              <a:lnSpc>
                <a:spcPct val="150000"/>
              </a:lnSpc>
            </a:pPr>
            <a:r>
              <a:rPr lang="uk-UA" sz="1400" b="1" u="sng" kern="100" dirty="0">
                <a:solidFill>
                  <a:srgbClr val="0563C1"/>
                </a:solidFill>
                <a:latin typeface="Times New Roman" panose="02020603050405020304" pitchFamily="18" charset="0"/>
                <a:cs typeface="Times New Roman" panose="02020603050405020304" pitchFamily="18" charset="0"/>
              </a:rPr>
              <a:t>Конкурс малих грантів у межах проєкту «Імпульс»</a:t>
            </a:r>
          </a:p>
          <a:p>
            <a:pPr marL="742950" indent="-285750" algn="just">
              <a:lnSpc>
                <a:spcPct val="150000"/>
              </a:lnSpc>
              <a:spcAft>
                <a:spcPts val="200"/>
              </a:spcAft>
              <a:buFont typeface="Arial" panose="020B0604020202020204" pitchFamily="34" charset="0"/>
              <a:buChar char="•"/>
            </a:pPr>
            <a:r>
              <a:rPr lang="uk-UA" sz="1400" b="1" kern="100" dirty="0" err="1">
                <a:latin typeface="Times New Roman" panose="02020603050405020304" pitchFamily="18" charset="0"/>
                <a:cs typeface="Times New Roman" panose="02020603050405020304" pitchFamily="18" charset="0"/>
              </a:rPr>
              <a:t>Грантодавець</a:t>
            </a:r>
            <a:r>
              <a:rPr lang="uk-UA" sz="1400" b="1" kern="100" dirty="0">
                <a:latin typeface="Times New Roman" panose="02020603050405020304" pitchFamily="18" charset="0"/>
                <a:cs typeface="Times New Roman" panose="02020603050405020304" pitchFamily="18" charset="0"/>
              </a:rPr>
              <a:t>: </a:t>
            </a:r>
            <a:r>
              <a:rPr lang="uk-UA" sz="1400" kern="100" dirty="0">
                <a:latin typeface="Times New Roman" panose="02020603050405020304" pitchFamily="18" charset="0"/>
                <a:cs typeface="Times New Roman" panose="02020603050405020304" pitchFamily="18" charset="0"/>
              </a:rPr>
              <a:t>Міжнародний фонду «Відродження» разом з Фондом Східна Європа.</a:t>
            </a:r>
          </a:p>
          <a:p>
            <a:pPr marL="742950" indent="-285750" algn="just">
              <a:spcAft>
                <a:spcPts val="2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Тематика: </a:t>
            </a:r>
            <a:r>
              <a:rPr lang="uk-UA" sz="1400" kern="100" dirty="0">
                <a:latin typeface="Times New Roman" panose="02020603050405020304" pitchFamily="18" charset="0"/>
                <a:cs typeface="Times New Roman" panose="02020603050405020304" pitchFamily="18" charset="0"/>
              </a:rPr>
              <a:t>сприятимуть процесам відновлення, </a:t>
            </a:r>
            <a:r>
              <a:rPr lang="uk-UA" sz="1400" kern="100" dirty="0" err="1">
                <a:latin typeface="Times New Roman" panose="02020603050405020304" pitchFamily="18" charset="0"/>
                <a:cs typeface="Times New Roman" panose="02020603050405020304" pitchFamily="18" charset="0"/>
              </a:rPr>
              <a:t>інклюзивності</a:t>
            </a:r>
            <a:r>
              <a:rPr lang="uk-UA" sz="1400" kern="100" dirty="0">
                <a:latin typeface="Times New Roman" panose="02020603050405020304" pitchFamily="18" charset="0"/>
                <a:cs typeface="Times New Roman" panose="02020603050405020304" pitchFamily="18" charset="0"/>
              </a:rPr>
              <a:t>, гендерній рівності та екологічній стійкості в громадах тих регіонів, які найбільше страждають від воєнних дій. </a:t>
            </a:r>
          </a:p>
          <a:p>
            <a:pPr marL="742950" indent="-285750" algn="just">
              <a:spcAft>
                <a:spcPts val="2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Бюджет: </a:t>
            </a:r>
            <a:r>
              <a:rPr lang="uk-UA" sz="1400" dirty="0"/>
              <a:t> </a:t>
            </a:r>
            <a:r>
              <a:rPr lang="uk-UA" sz="1800" dirty="0"/>
              <a:t> </a:t>
            </a:r>
            <a:r>
              <a:rPr lang="uk-UA" sz="1400" kern="100" dirty="0">
                <a:latin typeface="Times New Roman" panose="02020603050405020304" pitchFamily="18" charset="0"/>
                <a:cs typeface="Times New Roman" panose="02020603050405020304" pitchFamily="18" charset="0"/>
              </a:rPr>
              <a:t>від 1 000 000,00 до 1 500 000,00 гривень. </a:t>
            </a:r>
          </a:p>
          <a:p>
            <a:pPr marL="742950" indent="-285750" algn="just">
              <a:spcAft>
                <a:spcPts val="2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Географія: </a:t>
            </a:r>
            <a:r>
              <a:rPr lang="uk-UA" sz="1400" kern="100" dirty="0">
                <a:latin typeface="Times New Roman" panose="02020603050405020304" pitchFamily="18" charset="0"/>
                <a:cs typeface="Times New Roman" panose="02020603050405020304" pitchFamily="18" charset="0"/>
              </a:rPr>
              <a:t>Дніпропетровська, Донецька, Запорізька, Житомирська, Київська, Луганська, Миколаївська, Одеська, Сумська, Харківська, Херсонська, Чернігівська, Кіровоградська, Полтавська, Черкаська області. Організації, зареєстровані в м. Києві, мають право брати участь у конкурсі за умови, якщо вони працюють в громадах Київської або іншої із вище перелічених областей. </a:t>
            </a:r>
          </a:p>
          <a:p>
            <a:pPr marL="742950" indent="-285750" algn="just">
              <a:spcAft>
                <a:spcPts val="2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Заявники: </a:t>
            </a:r>
            <a:r>
              <a:rPr lang="uk-UA" sz="1400" kern="100" dirty="0">
                <a:latin typeface="Times New Roman" panose="02020603050405020304" pitchFamily="18" charset="0"/>
                <a:cs typeface="Times New Roman" panose="02020603050405020304" pitchFamily="18" charset="0"/>
              </a:rPr>
              <a:t>організації громадського суспільства.</a:t>
            </a:r>
          </a:p>
          <a:p>
            <a:pPr marL="742950" indent="-285750" algn="just">
              <a:spcAft>
                <a:spcPts val="2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Дедлайн: </a:t>
            </a:r>
            <a:r>
              <a:rPr lang="uk-UA" sz="1400" kern="100" dirty="0">
                <a:latin typeface="Times New Roman" panose="02020603050405020304" pitchFamily="18" charset="0"/>
                <a:cs typeface="Times New Roman" panose="02020603050405020304" pitchFamily="18" charset="0"/>
              </a:rPr>
              <a:t>27 серпня 2026 року.</a:t>
            </a:r>
          </a:p>
          <a:p>
            <a:pPr marL="742950" indent="-285750" algn="just">
              <a:spcAft>
                <a:spcPts val="200"/>
              </a:spcAf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Більше інформації: </a:t>
            </a:r>
            <a:r>
              <a:rPr lang="uk-UA" sz="1400" u="sng" spc="-10" dirty="0">
                <a:solidFill>
                  <a:srgbClr val="0000FF"/>
                </a:solidFill>
                <a:uFill>
                  <a:solidFill>
                    <a:srgbClr val="0000FF"/>
                  </a:solidFill>
                </a:uFill>
                <a:latin typeface="Times New Roman"/>
                <a:cs typeface="Times New Roman"/>
                <a:hlinkClick r:id="rId3">
                  <a:extLst>
                    <a:ext uri="{A12FA001-AC4F-418D-AE19-62706E023703}">
                      <ahyp:hlinkClr xmlns:ahyp="http://schemas.microsoft.com/office/drawing/2018/hyperlinkcolor" val="tx"/>
                    </a:ext>
                  </a:extLst>
                </a:hlinkClick>
              </a:rPr>
              <a:t>посилання</a:t>
            </a:r>
            <a:endParaRPr lang="uk-UA" sz="1400" u="sng" spc="-10" dirty="0">
              <a:solidFill>
                <a:srgbClr val="0000FF"/>
              </a:solidFill>
              <a:uFill>
                <a:solidFill>
                  <a:srgbClr val="0000FF"/>
                </a:solidFill>
              </a:uFill>
              <a:latin typeface="Times New Roman"/>
              <a:cs typeface="Times New Roman"/>
            </a:endParaRPr>
          </a:p>
        </p:txBody>
      </p:sp>
      <p:sp>
        <p:nvSpPr>
          <p:cNvPr id="9" name="TextBox 8">
            <a:extLst>
              <a:ext uri="{FF2B5EF4-FFF2-40B4-BE49-F238E27FC236}">
                <a16:creationId xmlns:a16="http://schemas.microsoft.com/office/drawing/2014/main" id="{ABAA1593-7841-C297-A30A-C87209A8711C}"/>
              </a:ext>
            </a:extLst>
          </p:cNvPr>
          <p:cNvSpPr txBox="1"/>
          <p:nvPr/>
        </p:nvSpPr>
        <p:spPr>
          <a:xfrm>
            <a:off x="762000" y="810302"/>
            <a:ext cx="10591800" cy="2143151"/>
          </a:xfrm>
          <a:prstGeom prst="rect">
            <a:avLst/>
          </a:prstGeom>
          <a:noFill/>
        </p:spPr>
        <p:txBody>
          <a:bodyPr wrap="square">
            <a:spAutoFit/>
          </a:bodyPr>
          <a:lstStyle/>
          <a:p>
            <a:pPr marL="457200" algn="ctr">
              <a:spcAft>
                <a:spcPts val="200"/>
              </a:spcAft>
            </a:pPr>
            <a:r>
              <a:rPr lang="uk-UA" sz="1400" b="1" u="sng" kern="100" dirty="0">
                <a:solidFill>
                  <a:srgbClr val="0563C1"/>
                </a:solidFill>
                <a:latin typeface="Times New Roman" panose="02020603050405020304" pitchFamily="18" charset="0"/>
                <a:cs typeface="Times New Roman" panose="02020603050405020304" pitchFamily="18" charset="0"/>
              </a:rPr>
              <a:t>Розвиток потенціалу зацікавлених сторін регіональної політики в Україні</a:t>
            </a:r>
            <a:endParaRPr lang="ru-RU" sz="1400" b="1" u="sng" kern="100" dirty="0">
              <a:solidFill>
                <a:srgbClr val="0563C1"/>
              </a:solidFill>
              <a:latin typeface="Times New Roman" panose="02020603050405020304" pitchFamily="18" charset="0"/>
              <a:cs typeface="Times New Roman" panose="02020603050405020304" pitchFamily="18" charset="0"/>
            </a:endParaRPr>
          </a:p>
          <a:p>
            <a:pPr marL="342900" indent="-342900" algn="just" rtl="0" fontAlgn="base">
              <a:spcBef>
                <a:spcPct val="20000"/>
              </a:spcBef>
              <a:buFont typeface="Arial" pitchFamily="34" charset="0"/>
              <a:buChar char="•"/>
            </a:pPr>
            <a:r>
              <a:rPr lang="uk-UA" sz="1400" b="1" kern="100" dirty="0" err="1">
                <a:solidFill>
                  <a:schemeClr val="tx1"/>
                </a:solidFill>
                <a:latin typeface="Times New Roman" panose="02020603050405020304" pitchFamily="18" charset="0"/>
                <a:ea typeface="+mn-ea"/>
                <a:cs typeface="Times New Roman" panose="02020603050405020304" pitchFamily="18" charset="0"/>
              </a:rPr>
              <a:t>Грантодавець</a:t>
            </a:r>
            <a:r>
              <a:rPr lang="uk-UA" sz="1400" b="1" kern="100" dirty="0">
                <a:solidFill>
                  <a:schemeClr val="tx1"/>
                </a:solidFill>
                <a:latin typeface="Times New Roman" panose="02020603050405020304" pitchFamily="18" charset="0"/>
                <a:ea typeface="+mn-ea"/>
                <a:cs typeface="Times New Roman" panose="02020603050405020304" pitchFamily="18" charset="0"/>
              </a:rPr>
              <a:t>:</a:t>
            </a:r>
            <a:r>
              <a:rPr lang="en-US" sz="1400" b="1" kern="100" dirty="0">
                <a:solidFill>
                  <a:schemeClr val="tx1"/>
                </a:solidFill>
                <a:latin typeface="Times New Roman" panose="02020603050405020304" pitchFamily="18" charset="0"/>
                <a:ea typeface="+mn-ea"/>
                <a:cs typeface="Times New Roman" panose="02020603050405020304" pitchFamily="18" charset="0"/>
              </a:rPr>
              <a:t> </a:t>
            </a:r>
            <a:r>
              <a:rPr lang="en-US" sz="1400" kern="100" dirty="0">
                <a:solidFill>
                  <a:schemeClr val="tx1"/>
                </a:solidFill>
                <a:latin typeface="Times New Roman" panose="02020603050405020304" pitchFamily="18" charset="0"/>
                <a:ea typeface="+mn-ea"/>
                <a:cs typeface="Times New Roman" panose="02020603050405020304" pitchFamily="18" charset="0"/>
              </a:rPr>
              <a:t>ERDFTA-2026-UAACQUIS22</a:t>
            </a:r>
            <a:r>
              <a:rPr lang="uk-UA" sz="1400" kern="100" dirty="0">
                <a:solidFill>
                  <a:schemeClr val="tx1"/>
                </a:solidFill>
                <a:latin typeface="Times New Roman" panose="02020603050405020304" pitchFamily="18" charset="0"/>
                <a:ea typeface="+mn-ea"/>
                <a:cs typeface="Times New Roman" panose="02020603050405020304" pitchFamily="18" charset="0"/>
              </a:rPr>
              <a:t>.</a:t>
            </a:r>
          </a:p>
          <a:p>
            <a:pPr marL="342900" indent="-342900" algn="just" rtl="0" fontAlgn="base">
              <a:spcBef>
                <a:spcPct val="20000"/>
              </a:spcBef>
              <a:buFont typeface="Arial" pitchFamily="34" charset="0"/>
              <a:buChar char="•"/>
            </a:pPr>
            <a:r>
              <a:rPr lang="uk-UA" sz="1400" b="1" kern="100" dirty="0">
                <a:solidFill>
                  <a:schemeClr val="tx1"/>
                </a:solidFill>
                <a:latin typeface="Times New Roman" panose="02020603050405020304" pitchFamily="18" charset="0"/>
                <a:ea typeface="+mn-ea"/>
                <a:cs typeface="Times New Roman" panose="02020603050405020304" pitchFamily="18" charset="0"/>
              </a:rPr>
              <a:t>Тематика: </a:t>
            </a:r>
            <a:r>
              <a:rPr lang="uk-UA" sz="1400" kern="100" dirty="0">
                <a:solidFill>
                  <a:schemeClr val="tx1"/>
                </a:solidFill>
                <a:latin typeface="Times New Roman" panose="02020603050405020304" pitchFamily="18" charset="0"/>
                <a:ea typeface="+mn-ea"/>
                <a:cs typeface="Times New Roman" panose="02020603050405020304" pitchFamily="18" charset="0"/>
              </a:rPr>
              <a:t>міжнародне співробітництво та євроінтеграція.</a:t>
            </a:r>
          </a:p>
          <a:p>
            <a:pPr marL="342900" indent="-342900" algn="just" rtl="0" fontAlgn="base">
              <a:spcBef>
                <a:spcPct val="20000"/>
              </a:spcBef>
              <a:buFont typeface="Arial" pitchFamily="34" charset="0"/>
              <a:buChar char="•"/>
            </a:pPr>
            <a:r>
              <a:rPr lang="uk-UA" sz="1400" b="1" kern="100" dirty="0">
                <a:solidFill>
                  <a:schemeClr val="tx1"/>
                </a:solidFill>
                <a:latin typeface="Times New Roman" panose="02020603050405020304" pitchFamily="18" charset="0"/>
                <a:ea typeface="+mn-ea"/>
                <a:cs typeface="Times New Roman" panose="02020603050405020304" pitchFamily="18" charset="0"/>
              </a:rPr>
              <a:t>Бюджет: </a:t>
            </a:r>
            <a:r>
              <a:rPr lang="uk-UA" sz="1400" kern="100" dirty="0">
                <a:solidFill>
                  <a:schemeClr val="tx1"/>
                </a:solidFill>
                <a:latin typeface="Times New Roman" panose="02020603050405020304" pitchFamily="18" charset="0"/>
                <a:ea typeface="+mn-ea"/>
                <a:cs typeface="Times New Roman" panose="02020603050405020304" pitchFamily="18" charset="0"/>
              </a:rPr>
              <a:t>до 240,000.00 євро.</a:t>
            </a:r>
          </a:p>
          <a:p>
            <a:pPr marL="342900" indent="-342900" algn="just" rtl="0" fontAlgn="base">
              <a:spcBef>
                <a:spcPct val="20000"/>
              </a:spcBef>
              <a:buFont typeface="Arial" pitchFamily="34" charset="0"/>
              <a:buChar char="•"/>
            </a:pPr>
            <a:r>
              <a:rPr lang="uk-UA" sz="1400" b="1" kern="100" dirty="0">
                <a:solidFill>
                  <a:schemeClr val="tx1"/>
                </a:solidFill>
                <a:latin typeface="Times New Roman" panose="02020603050405020304" pitchFamily="18" charset="0"/>
                <a:ea typeface="+mn-ea"/>
                <a:cs typeface="Times New Roman" panose="02020603050405020304" pitchFamily="18" charset="0"/>
              </a:rPr>
              <a:t>Географія: </a:t>
            </a:r>
            <a:r>
              <a:rPr lang="uk-UA" sz="1400" kern="100" dirty="0">
                <a:latin typeface="Times New Roman" panose="02020603050405020304" pitchFamily="18" charset="0"/>
                <a:cs typeface="Times New Roman" panose="02020603050405020304" pitchFamily="18" charset="0"/>
              </a:rPr>
              <a:t>вся Україна.</a:t>
            </a:r>
          </a:p>
          <a:p>
            <a:pPr marL="342900" indent="-342900" algn="just" rtl="0" fontAlgn="base">
              <a:spcBef>
                <a:spcPct val="20000"/>
              </a:spcBef>
              <a:buFont typeface="Arial" pitchFamily="34" charset="0"/>
              <a:buChar char="•"/>
            </a:pPr>
            <a:r>
              <a:rPr lang="uk-UA" sz="1400" b="1" kern="100" dirty="0">
                <a:solidFill>
                  <a:schemeClr val="tx1"/>
                </a:solidFill>
                <a:latin typeface="Times New Roman" panose="02020603050405020304" pitchFamily="18" charset="0"/>
                <a:ea typeface="+mn-ea"/>
                <a:cs typeface="Times New Roman" panose="02020603050405020304" pitchFamily="18" charset="0"/>
              </a:rPr>
              <a:t>Заявники: </a:t>
            </a:r>
            <a:r>
              <a:rPr lang="uk-UA" sz="1400" kern="100" dirty="0">
                <a:latin typeface="Times New Roman" panose="02020603050405020304" pitchFamily="18" charset="0"/>
                <a:cs typeface="Times New Roman" panose="02020603050405020304" pitchFamily="18" charset="0"/>
              </a:rPr>
              <a:t>партнерства/консорціуми.</a:t>
            </a:r>
          </a:p>
          <a:p>
            <a:pPr marL="342900" indent="-342900" algn="just" rtl="0" fontAlgn="base">
              <a:spcBef>
                <a:spcPct val="20000"/>
              </a:spcBef>
              <a:buFont typeface="Arial" pitchFamily="34" charset="0"/>
              <a:buChar char="•"/>
            </a:pPr>
            <a:r>
              <a:rPr lang="uk-UA" sz="1400" b="1" kern="100" dirty="0">
                <a:solidFill>
                  <a:schemeClr val="tx1"/>
                </a:solidFill>
                <a:latin typeface="Times New Roman" panose="02020603050405020304" pitchFamily="18" charset="0"/>
                <a:ea typeface="+mn-ea"/>
                <a:cs typeface="Times New Roman" panose="02020603050405020304" pitchFamily="18" charset="0"/>
              </a:rPr>
              <a:t>Дедлайн: </a:t>
            </a:r>
            <a:r>
              <a:rPr lang="uk-UA" sz="1400" kern="100" dirty="0">
                <a:latin typeface="Times New Roman" panose="02020603050405020304" pitchFamily="18" charset="0"/>
                <a:cs typeface="Times New Roman" panose="02020603050405020304" pitchFamily="18" charset="0"/>
              </a:rPr>
              <a:t>26 серпня 2026 року.</a:t>
            </a:r>
          </a:p>
          <a:p>
            <a:pPr marL="342900" indent="-342900" algn="just" rtl="0" fontAlgn="base">
              <a:spcBef>
                <a:spcPct val="20000"/>
              </a:spcBef>
              <a:buFont typeface="Arial" pitchFamily="34" charset="0"/>
              <a:buChar char="•"/>
            </a:pPr>
            <a:r>
              <a:rPr lang="uk-UA" sz="1400" b="1" kern="100" dirty="0">
                <a:solidFill>
                  <a:schemeClr val="tx1"/>
                </a:solidFill>
                <a:latin typeface="Times New Roman" panose="02020603050405020304" pitchFamily="18" charset="0"/>
                <a:ea typeface="+mn-ea"/>
                <a:cs typeface="Times New Roman" panose="02020603050405020304" pitchFamily="18" charset="0"/>
              </a:rPr>
              <a:t>Більше інформації: </a:t>
            </a:r>
            <a:r>
              <a:rPr lang="uk-UA" sz="1400" u="sng" kern="1200" spc="-10" dirty="0">
                <a:solidFill>
                  <a:srgbClr val="0000FF"/>
                </a:solidFill>
                <a:uFill>
                  <a:solidFill>
                    <a:srgbClr val="0000FF"/>
                  </a:solidFill>
                </a:uFill>
                <a:latin typeface="Times New Roman"/>
                <a:ea typeface="+mn-ea"/>
                <a:cs typeface="Times New Roman"/>
                <a:hlinkClick r:id="rId4">
                  <a:extLst>
                    <a:ext uri="{A12FA001-AC4F-418D-AE19-62706E023703}">
                      <ahyp:hlinkClr xmlns:ahyp="http://schemas.microsoft.com/office/drawing/2018/hyperlinkcolor" val="tx"/>
                    </a:ext>
                  </a:extLst>
                </a:hlinkClick>
              </a:rPr>
              <a:t>посилання</a:t>
            </a:r>
            <a:endParaRPr lang="uk-UA" sz="1400" u="sng" kern="1200" spc="-10" dirty="0">
              <a:solidFill>
                <a:srgbClr val="0000FF"/>
              </a:solidFill>
              <a:uFill>
                <a:solidFill>
                  <a:srgbClr val="0000FF"/>
                </a:solidFill>
              </a:uFill>
              <a:latin typeface="Times New Roman"/>
              <a:ea typeface="+mn-ea"/>
              <a:cs typeface="Times New Roman"/>
            </a:endParaRPr>
          </a:p>
        </p:txBody>
      </p:sp>
    </p:spTree>
    <p:extLst>
      <p:ext uri="{BB962C8B-B14F-4D97-AF65-F5344CB8AC3E}">
        <p14:creationId xmlns:p14="http://schemas.microsoft.com/office/powerpoint/2010/main" val="1923262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74B13-6198-7E36-95E1-A12E6E302C11}"/>
            </a:ext>
          </a:extLst>
        </p:cNvPr>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F420A21E-4265-B221-EC73-3209904939C6}"/>
              </a:ext>
            </a:extLst>
          </p:cNvPr>
          <p:cNvSpPr>
            <a:spLocks noGrp="1"/>
          </p:cNvSpPr>
          <p:nvPr>
            <p:ph type="sldNum" sz="quarter" idx="12"/>
          </p:nvPr>
        </p:nvSpPr>
        <p:spPr>
          <a:xfrm>
            <a:off x="9311640" y="6492875"/>
            <a:ext cx="2844800" cy="365125"/>
          </a:xfrm>
        </p:spPr>
        <p:txBody>
          <a:bodyPr/>
          <a:lstStyle/>
          <a:p>
            <a:fld id="{B6F15528-21DE-4FAA-801E-634DDDAF4B2B}" type="slidenum">
              <a:rPr lang="ru-RU" sz="2400" smtClean="0">
                <a:solidFill>
                  <a:schemeClr val="bg1"/>
                </a:solidFill>
                <a:latin typeface="Arial Black" panose="020B0A04020102020204" pitchFamily="34" charset="0"/>
              </a:rPr>
              <a:t>7</a:t>
            </a:fld>
            <a:endParaRPr lang="ru-RU" sz="2400" dirty="0">
              <a:solidFill>
                <a:schemeClr val="bg1"/>
              </a:solidFill>
              <a:latin typeface="Arial Black" panose="020B0A04020102020204" pitchFamily="34" charset="0"/>
            </a:endParaRPr>
          </a:p>
        </p:txBody>
      </p:sp>
      <p:pic>
        <p:nvPicPr>
          <p:cNvPr id="2" name="Рисунок 1">
            <a:extLst>
              <a:ext uri="{FF2B5EF4-FFF2-40B4-BE49-F238E27FC236}">
                <a16:creationId xmlns:a16="http://schemas.microsoft.com/office/drawing/2014/main" id="{5C8CF86E-B4DF-90DA-D478-CA1980EF74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76200"/>
            <a:ext cx="2819400" cy="545424"/>
          </a:xfrm>
          <a:prstGeom prst="rect">
            <a:avLst/>
          </a:prstGeom>
        </p:spPr>
      </p:pic>
      <p:sp>
        <p:nvSpPr>
          <p:cNvPr id="5" name="Объект 2">
            <a:extLst>
              <a:ext uri="{FF2B5EF4-FFF2-40B4-BE49-F238E27FC236}">
                <a16:creationId xmlns:a16="http://schemas.microsoft.com/office/drawing/2014/main" id="{07764E5E-637B-1492-9E63-7396034216BF}"/>
              </a:ext>
            </a:extLst>
          </p:cNvPr>
          <p:cNvSpPr txBox="1">
            <a:spLocks/>
          </p:cNvSpPr>
          <p:nvPr/>
        </p:nvSpPr>
        <p:spPr>
          <a:xfrm>
            <a:off x="609600" y="914400"/>
            <a:ext cx="11010900" cy="51332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algn="just">
              <a:spcAft>
                <a:spcPts val="200"/>
              </a:spcAft>
            </a:pPr>
            <a:endParaRPr lang="uk-UA" sz="1400" u="sng" spc="-10" dirty="0">
              <a:solidFill>
                <a:srgbClr val="0000FF"/>
              </a:solidFill>
              <a:uFill>
                <a:solidFill>
                  <a:srgbClr val="0000FF"/>
                </a:solidFill>
              </a:uFill>
              <a:latin typeface="Times New Roman"/>
              <a:cs typeface="Times New Roman"/>
            </a:endParaRPr>
          </a:p>
        </p:txBody>
      </p:sp>
      <p:sp>
        <p:nvSpPr>
          <p:cNvPr id="3" name="Объект 2">
            <a:extLst>
              <a:ext uri="{FF2B5EF4-FFF2-40B4-BE49-F238E27FC236}">
                <a16:creationId xmlns:a16="http://schemas.microsoft.com/office/drawing/2014/main" id="{3493ADBB-1D82-5741-5776-5700F8B9F5D0}"/>
              </a:ext>
            </a:extLst>
          </p:cNvPr>
          <p:cNvSpPr txBox="1">
            <a:spLocks/>
          </p:cNvSpPr>
          <p:nvPr/>
        </p:nvSpPr>
        <p:spPr>
          <a:xfrm>
            <a:off x="685800" y="3276600"/>
            <a:ext cx="10972800" cy="152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ru-RU" sz="1400" b="1" u="sng" kern="100" dirty="0">
              <a:solidFill>
                <a:srgbClr val="0563C1"/>
              </a:solidFill>
              <a:latin typeface="Times New Roman" panose="02020603050405020304" pitchFamily="18" charset="0"/>
              <a:cs typeface="Times New Roman" panose="02020603050405020304" pitchFamily="18" charset="0"/>
            </a:endParaRPr>
          </a:p>
          <a:p>
            <a:pPr marL="0" indent="0" algn="ctr">
              <a:buNone/>
            </a:pPr>
            <a:endParaRPr lang="uk-UA" sz="1400" u="sng" spc="-10" dirty="0">
              <a:solidFill>
                <a:srgbClr val="0000FF"/>
              </a:solidFill>
              <a:uFill>
                <a:solidFill>
                  <a:srgbClr val="0000FF"/>
                </a:solidFill>
              </a:uFill>
              <a:latin typeface="Times New Roman"/>
              <a:cs typeface="Times New Roman"/>
            </a:endParaRPr>
          </a:p>
        </p:txBody>
      </p:sp>
      <p:sp>
        <p:nvSpPr>
          <p:cNvPr id="12" name="TextBox 11">
            <a:extLst>
              <a:ext uri="{FF2B5EF4-FFF2-40B4-BE49-F238E27FC236}">
                <a16:creationId xmlns:a16="http://schemas.microsoft.com/office/drawing/2014/main" id="{C0337B98-6A4C-A59A-3BE3-390BF2A4C009}"/>
              </a:ext>
            </a:extLst>
          </p:cNvPr>
          <p:cNvSpPr txBox="1"/>
          <p:nvPr/>
        </p:nvSpPr>
        <p:spPr>
          <a:xfrm>
            <a:off x="762000" y="810301"/>
            <a:ext cx="10439400" cy="2623603"/>
          </a:xfrm>
          <a:prstGeom prst="rect">
            <a:avLst/>
          </a:prstGeom>
          <a:noFill/>
        </p:spPr>
        <p:txBody>
          <a:bodyPr wrap="square">
            <a:spAutoFit/>
          </a:bodyPr>
          <a:lstStyle/>
          <a:p>
            <a:pPr algn="ctr"/>
            <a:r>
              <a:rPr lang="uk-UA" sz="1400" b="1" u="sng" kern="100" dirty="0">
                <a:solidFill>
                  <a:srgbClr val="0563C1"/>
                </a:solidFill>
                <a:latin typeface="Times New Roman" panose="02020603050405020304" pitchFamily="18" charset="0"/>
                <a:cs typeface="Times New Roman" panose="02020603050405020304" pitchFamily="18" charset="0"/>
              </a:rPr>
              <a:t>Новий грантовий конкурс для ОГС «Платформи співпраці громадянського суспільства»</a:t>
            </a:r>
          </a:p>
          <a:p>
            <a:pPr marL="285750" indent="-285750">
              <a:lnSpc>
                <a:spcPct val="150000"/>
              </a:lnSpc>
              <a:buFont typeface="Arial" panose="020B0604020202020204" pitchFamily="34" charset="0"/>
              <a:buChar char="•"/>
            </a:pPr>
            <a:r>
              <a:rPr lang="uk-UA" sz="1400" b="1" kern="100" dirty="0" err="1">
                <a:latin typeface="Times New Roman" panose="02020603050405020304" pitchFamily="18" charset="0"/>
                <a:cs typeface="Times New Roman" panose="02020603050405020304" pitchFamily="18" charset="0"/>
              </a:rPr>
              <a:t>Грантодавець</a:t>
            </a:r>
            <a:r>
              <a:rPr lang="uk-UA" sz="1400" b="1" kern="100" dirty="0">
                <a:latin typeface="Times New Roman" panose="02020603050405020304" pitchFamily="18" charset="0"/>
                <a:cs typeface="Times New Roman" panose="02020603050405020304" pitchFamily="18" charset="0"/>
              </a:rPr>
              <a:t>: </a:t>
            </a:r>
            <a:r>
              <a:rPr lang="uk-UA" sz="1400" kern="100" dirty="0">
                <a:latin typeface="Times New Roman" panose="02020603050405020304" pitchFamily="18" charset="0"/>
                <a:cs typeface="Times New Roman" panose="02020603050405020304" pitchFamily="18" charset="0"/>
              </a:rPr>
              <a:t>Фонд «Аскольд і Дір», за адміністрування </a:t>
            </a:r>
            <a:r>
              <a:rPr lang="en-US" sz="1400" kern="100" dirty="0">
                <a:latin typeface="Times New Roman" panose="02020603050405020304" pitchFamily="18" charset="0"/>
                <a:cs typeface="Times New Roman" panose="02020603050405020304" pitchFamily="18" charset="0"/>
              </a:rPr>
              <a:t>ICAP </a:t>
            </a:r>
            <a:r>
              <a:rPr lang="uk-UA" sz="1400" kern="100" dirty="0">
                <a:latin typeface="Times New Roman" panose="02020603050405020304" pitchFamily="18" charset="0"/>
                <a:cs typeface="Times New Roman" panose="02020603050405020304" pitchFamily="18" charset="0"/>
              </a:rPr>
              <a:t>Єднання.</a:t>
            </a:r>
          </a:p>
          <a:p>
            <a:pPr marL="285750" indent="-285750" algn="just">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Тематика: </a:t>
            </a:r>
            <a:r>
              <a:rPr lang="uk-UA" sz="1400" kern="100" dirty="0">
                <a:latin typeface="Times New Roman" panose="02020603050405020304" pitchFamily="18" charset="0"/>
                <a:cs typeface="Times New Roman" panose="02020603050405020304" pitchFamily="18" charset="0"/>
              </a:rPr>
              <a:t>інституційна спроможність, розвиток органів місцевого самоврядування.</a:t>
            </a:r>
            <a:endParaRPr lang="ru-RU" sz="1400" kern="100"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ru-RU" sz="1400" b="1" kern="100" dirty="0">
                <a:latin typeface="Times New Roman" panose="02020603050405020304" pitchFamily="18" charset="0"/>
                <a:cs typeface="Times New Roman" panose="02020603050405020304" pitchFamily="18" charset="0"/>
              </a:rPr>
              <a:t>Бюджет: </a:t>
            </a:r>
            <a:r>
              <a:rPr lang="uk-UA" sz="1400" kern="100" dirty="0">
                <a:latin typeface="Times New Roman" panose="02020603050405020304" pitchFamily="18" charset="0"/>
                <a:cs typeface="Times New Roman" panose="02020603050405020304" pitchFamily="18" charset="0"/>
              </a:rPr>
              <a:t>до 1 000 000,00 гривень.</a:t>
            </a:r>
          </a:p>
          <a:p>
            <a:pPr marL="285750" indent="-285750" algn="just">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Географія: </a:t>
            </a:r>
            <a:r>
              <a:rPr lang="uk-UA" sz="1400" kern="100" dirty="0">
                <a:latin typeface="Times New Roman" panose="02020603050405020304" pitchFamily="18" charset="0"/>
                <a:cs typeface="Times New Roman" panose="02020603050405020304" pitchFamily="18" charset="0"/>
              </a:rPr>
              <a:t>вся Україна.</a:t>
            </a:r>
          </a:p>
          <a:p>
            <a:pPr marL="285750" indent="-285750" algn="just">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Заявники: </a:t>
            </a:r>
            <a:r>
              <a:rPr lang="uk-UA" sz="1400" kern="100" dirty="0">
                <a:latin typeface="Times New Roman" panose="02020603050405020304" pitchFamily="18" charset="0"/>
                <a:cs typeface="Times New Roman" panose="02020603050405020304" pitchFamily="18" charset="0"/>
              </a:rPr>
              <a:t>організації громадського суспільства.</a:t>
            </a:r>
          </a:p>
          <a:p>
            <a:pPr marL="285750" indent="-285750" algn="just">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Дедлайн: </a:t>
            </a:r>
            <a:r>
              <a:rPr lang="uk-UA" sz="1400" kern="100" dirty="0">
                <a:latin typeface="Times New Roman" panose="02020603050405020304" pitchFamily="18" charset="0"/>
                <a:cs typeface="Times New Roman" panose="02020603050405020304" pitchFamily="18" charset="0"/>
              </a:rPr>
              <a:t>31 серпня 2026 року.</a:t>
            </a:r>
          </a:p>
          <a:p>
            <a:pPr marL="285750" indent="-285750" algn="just">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Більше інформації: </a:t>
            </a:r>
            <a:r>
              <a:rPr lang="uk-UA" sz="1400" u="sng" spc="-10" dirty="0">
                <a:solidFill>
                  <a:srgbClr val="0000FF"/>
                </a:solidFill>
                <a:uFill>
                  <a:solidFill>
                    <a:srgbClr val="0000FF"/>
                  </a:solidFill>
                </a:uFill>
                <a:latin typeface="Times New Roman"/>
                <a:cs typeface="Times New Roman"/>
                <a:hlinkClick r:id="rId3">
                  <a:extLst>
                    <a:ext uri="{A12FA001-AC4F-418D-AE19-62706E023703}">
                      <ahyp:hlinkClr xmlns:ahyp="http://schemas.microsoft.com/office/drawing/2018/hyperlinkcolor" val="tx"/>
                    </a:ext>
                  </a:extLst>
                </a:hlinkClick>
              </a:rPr>
              <a:t>посилання</a:t>
            </a:r>
            <a:endParaRPr lang="uk-UA" sz="1400" u="sng" spc="-10" dirty="0">
              <a:solidFill>
                <a:srgbClr val="0000FF"/>
              </a:solidFill>
              <a:uFill>
                <a:solidFill>
                  <a:srgbClr val="0000FF"/>
                </a:solidFill>
              </a:uFill>
              <a:latin typeface="Times New Roman"/>
              <a:cs typeface="Times New Roman"/>
            </a:endParaRPr>
          </a:p>
        </p:txBody>
      </p:sp>
      <p:sp>
        <p:nvSpPr>
          <p:cNvPr id="7" name="TextBox 6">
            <a:extLst>
              <a:ext uri="{FF2B5EF4-FFF2-40B4-BE49-F238E27FC236}">
                <a16:creationId xmlns:a16="http://schemas.microsoft.com/office/drawing/2014/main" id="{D8FD546D-D8FB-2BB2-8EDC-AD68FE11E00E}"/>
              </a:ext>
            </a:extLst>
          </p:cNvPr>
          <p:cNvSpPr txBox="1"/>
          <p:nvPr/>
        </p:nvSpPr>
        <p:spPr>
          <a:xfrm>
            <a:off x="762000" y="3341571"/>
            <a:ext cx="10668000" cy="2031325"/>
          </a:xfrm>
          <a:prstGeom prst="rect">
            <a:avLst/>
          </a:prstGeom>
          <a:noFill/>
        </p:spPr>
        <p:txBody>
          <a:bodyPr wrap="square">
            <a:spAutoFit/>
          </a:bodyPr>
          <a:lstStyle/>
          <a:p>
            <a:pPr algn="ctr">
              <a:lnSpc>
                <a:spcPct val="150000"/>
              </a:lnSpc>
            </a:pPr>
            <a:r>
              <a:rPr lang="uk-UA" sz="1400" b="1" u="sng" kern="100" dirty="0">
                <a:solidFill>
                  <a:srgbClr val="0563C1"/>
                </a:solidFill>
                <a:latin typeface="Times New Roman" panose="02020603050405020304" pitchFamily="18" charset="0"/>
                <a:cs typeface="Times New Roman" panose="02020603050405020304" pitchFamily="18" charset="0"/>
              </a:rPr>
              <a:t>Конкурс 2. Європейська локальна культура</a:t>
            </a:r>
          </a:p>
          <a:p>
            <a:pPr marL="285750" indent="-285750" algn="just">
              <a:lnSpc>
                <a:spcPct val="150000"/>
              </a:lnSpc>
              <a:buFont typeface="Arial" panose="020B0604020202020204" pitchFamily="34" charset="0"/>
              <a:buChar char="•"/>
            </a:pPr>
            <a:r>
              <a:rPr lang="uk-UA" sz="1400" b="1" kern="100" dirty="0" err="1">
                <a:latin typeface="Times New Roman" panose="02020603050405020304" pitchFamily="18" charset="0"/>
                <a:cs typeface="Times New Roman" panose="02020603050405020304" pitchFamily="18" charset="0"/>
              </a:rPr>
              <a:t>Грантодавець</a:t>
            </a:r>
            <a:r>
              <a:rPr lang="uk-UA" sz="1400" b="1" kern="100" dirty="0">
                <a:latin typeface="Times New Roman" panose="02020603050405020304" pitchFamily="18" charset="0"/>
                <a:cs typeface="Times New Roman" panose="02020603050405020304" pitchFamily="18" charset="0"/>
              </a:rPr>
              <a:t>: </a:t>
            </a:r>
            <a:r>
              <a:rPr lang="ru-RU" sz="1400" kern="100" dirty="0" err="1">
                <a:latin typeface="Times New Roman" panose="02020603050405020304" pitchFamily="18" charset="0"/>
                <a:cs typeface="Times New Roman" panose="02020603050405020304" pitchFamily="18" charset="0"/>
              </a:rPr>
              <a:t>Український</a:t>
            </a:r>
            <a:r>
              <a:rPr lang="ru-RU" sz="1400" kern="100" dirty="0">
                <a:latin typeface="Times New Roman" panose="02020603050405020304" pitchFamily="18" charset="0"/>
                <a:cs typeface="Times New Roman" panose="02020603050405020304" pitchFamily="18" charset="0"/>
              </a:rPr>
              <a:t> </a:t>
            </a:r>
            <a:r>
              <a:rPr lang="ru-RU" sz="1400" kern="100" dirty="0" err="1">
                <a:latin typeface="Times New Roman" panose="02020603050405020304" pitchFamily="18" charset="0"/>
                <a:cs typeface="Times New Roman" panose="02020603050405020304" pitchFamily="18" charset="0"/>
              </a:rPr>
              <a:t>культурний</a:t>
            </a:r>
            <a:r>
              <a:rPr lang="ru-RU" sz="1400" kern="100" dirty="0">
                <a:latin typeface="Times New Roman" panose="02020603050405020304" pitchFamily="18" charset="0"/>
                <a:cs typeface="Times New Roman" panose="02020603050405020304" pitchFamily="18" charset="0"/>
              </a:rPr>
              <a:t> фонд</a:t>
            </a:r>
            <a:r>
              <a:rPr lang="uk-UA" sz="1400" kern="100" dirty="0">
                <a:latin typeface="Times New Roman" panose="02020603050405020304" pitchFamily="18" charset="0"/>
                <a:cs typeface="Times New Roman" panose="02020603050405020304" pitchFamily="18" charset="0"/>
              </a:rPr>
              <a:t>.</a:t>
            </a:r>
          </a:p>
          <a:p>
            <a:pPr marL="285750" indent="-285750" algn="jus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Тематика: </a:t>
            </a:r>
            <a:r>
              <a:rPr lang="uk-UA" sz="1400" kern="100" dirty="0">
                <a:latin typeface="Times New Roman" panose="02020603050405020304" pitchFamily="18" charset="0"/>
                <a:cs typeface="Times New Roman" panose="02020603050405020304" pitchFamily="18" charset="0"/>
              </a:rPr>
              <a:t>культура і культурна спадщина.</a:t>
            </a:r>
          </a:p>
          <a:p>
            <a:pPr marL="285750" indent="-285750" algn="just">
              <a:buFont typeface="Arial" panose="020B0604020202020204" pitchFamily="34" charset="0"/>
              <a:buChar char="•"/>
            </a:pPr>
            <a:r>
              <a:rPr lang="ru-RU" sz="1400" b="1" kern="100" dirty="0">
                <a:latin typeface="Times New Roman" panose="02020603050405020304" pitchFamily="18" charset="0"/>
                <a:cs typeface="Times New Roman" panose="02020603050405020304" pitchFamily="18" charset="0"/>
              </a:rPr>
              <a:t>Бюджет: </a:t>
            </a:r>
            <a:r>
              <a:rPr lang="uk-UA" sz="1400" kern="100" dirty="0">
                <a:latin typeface="Times New Roman" panose="02020603050405020304" pitchFamily="18" charset="0"/>
                <a:cs typeface="Times New Roman" panose="02020603050405020304" pitchFamily="18" charset="0"/>
              </a:rPr>
              <a:t>9 554 000,00 гривень.</a:t>
            </a:r>
            <a:endParaRPr lang="ru-RU" sz="1400" kern="1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Географія: </a:t>
            </a:r>
            <a:r>
              <a:rPr lang="uk-UA" sz="1400" kern="100" dirty="0">
                <a:latin typeface="Times New Roman" panose="02020603050405020304" pitchFamily="18" charset="0"/>
                <a:cs typeface="Times New Roman" panose="02020603050405020304" pitchFamily="18" charset="0"/>
              </a:rPr>
              <a:t>вся Україна. </a:t>
            </a:r>
          </a:p>
          <a:p>
            <a:pPr marL="285750" indent="-285750" algn="jus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Заявники: </a:t>
            </a:r>
            <a:r>
              <a:rPr lang="uk-UA" sz="1400" kern="100" dirty="0">
                <a:latin typeface="Times New Roman" panose="02020603050405020304" pitchFamily="18" charset="0"/>
                <a:cs typeface="Times New Roman" panose="02020603050405020304" pitchFamily="18" charset="0"/>
              </a:rPr>
              <a:t>органи місцевого самоврядування.</a:t>
            </a:r>
          </a:p>
          <a:p>
            <a:pPr marL="285750" indent="-285750" algn="jus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Дедлайн: </a:t>
            </a:r>
            <a:r>
              <a:rPr lang="uk-UA" sz="1400" kern="100" dirty="0">
                <a:latin typeface="Times New Roman" panose="02020603050405020304" pitchFamily="18" charset="0"/>
                <a:cs typeface="Times New Roman" panose="02020603050405020304" pitchFamily="18" charset="0"/>
              </a:rPr>
              <a:t> 04 вересня 2026 року.</a:t>
            </a:r>
          </a:p>
          <a:p>
            <a:pPr marL="285750" indent="-285750" algn="just">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Більше інформації: </a:t>
            </a:r>
            <a:r>
              <a:rPr lang="uk-UA" sz="1400" u="sng" spc="-10" dirty="0">
                <a:solidFill>
                  <a:srgbClr val="0000FF"/>
                </a:solidFill>
                <a:uFill>
                  <a:solidFill>
                    <a:srgbClr val="0000FF"/>
                  </a:solidFill>
                </a:uFill>
                <a:latin typeface="Times New Roman"/>
                <a:cs typeface="Times New Roman"/>
                <a:hlinkClick r:id="rId4">
                  <a:extLst>
                    <a:ext uri="{A12FA001-AC4F-418D-AE19-62706E023703}">
                      <ahyp:hlinkClr xmlns:ahyp="http://schemas.microsoft.com/office/drawing/2018/hyperlinkcolor" val="tx"/>
                    </a:ext>
                  </a:extLst>
                </a:hlinkClick>
              </a:rPr>
              <a:t>посилання</a:t>
            </a:r>
            <a:endParaRPr lang="uk-UA" sz="1400" u="sng" spc="-10" dirty="0">
              <a:solidFill>
                <a:srgbClr val="0000FF"/>
              </a:solidFill>
              <a:uFill>
                <a:solidFill>
                  <a:srgbClr val="0000FF"/>
                </a:solidFill>
              </a:uFill>
              <a:latin typeface="Times New Roman"/>
              <a:cs typeface="Times New Roman"/>
            </a:endParaRPr>
          </a:p>
        </p:txBody>
      </p:sp>
    </p:spTree>
    <p:extLst>
      <p:ext uri="{BB962C8B-B14F-4D97-AF65-F5344CB8AC3E}">
        <p14:creationId xmlns:p14="http://schemas.microsoft.com/office/powerpoint/2010/main" val="3173445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5E94A-69C3-54F4-6170-B47B3FDC1A00}"/>
            </a:ext>
          </a:extLst>
        </p:cNvPr>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98805B88-96AB-2DE4-A10B-E454B1A007EA}"/>
              </a:ext>
            </a:extLst>
          </p:cNvPr>
          <p:cNvSpPr>
            <a:spLocks noGrp="1"/>
          </p:cNvSpPr>
          <p:nvPr>
            <p:ph type="sldNum" sz="quarter" idx="12"/>
          </p:nvPr>
        </p:nvSpPr>
        <p:spPr>
          <a:xfrm>
            <a:off x="9311640" y="6492875"/>
            <a:ext cx="2844800" cy="365125"/>
          </a:xfrm>
        </p:spPr>
        <p:txBody>
          <a:bodyPr/>
          <a:lstStyle/>
          <a:p>
            <a:fld id="{B6F15528-21DE-4FAA-801E-634DDDAF4B2B}" type="slidenum">
              <a:rPr lang="ru-RU" sz="2400" smtClean="0">
                <a:solidFill>
                  <a:schemeClr val="bg1"/>
                </a:solidFill>
                <a:latin typeface="Arial Black" panose="020B0A04020102020204" pitchFamily="34" charset="0"/>
              </a:rPr>
              <a:t>8</a:t>
            </a:fld>
            <a:endParaRPr lang="ru-RU" sz="2400" dirty="0">
              <a:solidFill>
                <a:schemeClr val="bg1"/>
              </a:solidFill>
              <a:latin typeface="Arial Black" panose="020B0A04020102020204" pitchFamily="34" charset="0"/>
            </a:endParaRPr>
          </a:p>
        </p:txBody>
      </p:sp>
      <p:pic>
        <p:nvPicPr>
          <p:cNvPr id="2" name="Рисунок 1">
            <a:extLst>
              <a:ext uri="{FF2B5EF4-FFF2-40B4-BE49-F238E27FC236}">
                <a16:creationId xmlns:a16="http://schemas.microsoft.com/office/drawing/2014/main" id="{C3571F49-0B8F-44AE-E983-ADF74F3AC3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76200"/>
            <a:ext cx="2819400" cy="545424"/>
          </a:xfrm>
          <a:prstGeom prst="rect">
            <a:avLst/>
          </a:prstGeom>
        </p:spPr>
      </p:pic>
      <p:sp>
        <p:nvSpPr>
          <p:cNvPr id="5" name="Объект 2">
            <a:extLst>
              <a:ext uri="{FF2B5EF4-FFF2-40B4-BE49-F238E27FC236}">
                <a16:creationId xmlns:a16="http://schemas.microsoft.com/office/drawing/2014/main" id="{CEBC4B78-C6A1-F109-CA6B-D9315FC84AF0}"/>
              </a:ext>
            </a:extLst>
          </p:cNvPr>
          <p:cNvSpPr txBox="1">
            <a:spLocks/>
          </p:cNvSpPr>
          <p:nvPr/>
        </p:nvSpPr>
        <p:spPr>
          <a:xfrm>
            <a:off x="609600" y="914400"/>
            <a:ext cx="11010900" cy="51332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algn="just">
              <a:spcAft>
                <a:spcPts val="200"/>
              </a:spcAft>
            </a:pPr>
            <a:endParaRPr lang="uk-UA" sz="1400" u="sng" spc="-10" dirty="0">
              <a:solidFill>
                <a:srgbClr val="0000FF"/>
              </a:solidFill>
              <a:uFill>
                <a:solidFill>
                  <a:srgbClr val="0000FF"/>
                </a:solidFill>
              </a:uFill>
              <a:latin typeface="Times New Roman"/>
              <a:cs typeface="Times New Roman"/>
            </a:endParaRPr>
          </a:p>
        </p:txBody>
      </p:sp>
      <p:sp>
        <p:nvSpPr>
          <p:cNvPr id="3" name="Объект 2">
            <a:extLst>
              <a:ext uri="{FF2B5EF4-FFF2-40B4-BE49-F238E27FC236}">
                <a16:creationId xmlns:a16="http://schemas.microsoft.com/office/drawing/2014/main" id="{05499199-967E-DC44-4D6E-D9D98BCF949F}"/>
              </a:ext>
            </a:extLst>
          </p:cNvPr>
          <p:cNvSpPr txBox="1">
            <a:spLocks/>
          </p:cNvSpPr>
          <p:nvPr/>
        </p:nvSpPr>
        <p:spPr>
          <a:xfrm>
            <a:off x="685800" y="3276600"/>
            <a:ext cx="10972800" cy="152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ru-RU" sz="1400" b="1" u="sng" kern="100" dirty="0">
              <a:solidFill>
                <a:srgbClr val="0563C1"/>
              </a:solidFill>
              <a:latin typeface="Times New Roman" panose="02020603050405020304" pitchFamily="18" charset="0"/>
              <a:cs typeface="Times New Roman" panose="02020603050405020304" pitchFamily="18" charset="0"/>
            </a:endParaRPr>
          </a:p>
          <a:p>
            <a:pPr marL="0" indent="0" algn="ctr">
              <a:buNone/>
            </a:pPr>
            <a:endParaRPr lang="uk-UA" sz="1400" u="sng" spc="-10" dirty="0">
              <a:solidFill>
                <a:srgbClr val="0000FF"/>
              </a:solidFill>
              <a:uFill>
                <a:solidFill>
                  <a:srgbClr val="0000FF"/>
                </a:solidFill>
              </a:uFill>
              <a:latin typeface="Times New Roman"/>
              <a:cs typeface="Times New Roman"/>
            </a:endParaRPr>
          </a:p>
        </p:txBody>
      </p:sp>
      <p:sp>
        <p:nvSpPr>
          <p:cNvPr id="12" name="TextBox 11">
            <a:extLst>
              <a:ext uri="{FF2B5EF4-FFF2-40B4-BE49-F238E27FC236}">
                <a16:creationId xmlns:a16="http://schemas.microsoft.com/office/drawing/2014/main" id="{75179B71-4CCB-2B08-C9D4-B7BAFBDC7743}"/>
              </a:ext>
            </a:extLst>
          </p:cNvPr>
          <p:cNvSpPr txBox="1"/>
          <p:nvPr/>
        </p:nvSpPr>
        <p:spPr>
          <a:xfrm>
            <a:off x="762000" y="3428999"/>
            <a:ext cx="10439400" cy="2623603"/>
          </a:xfrm>
          <a:prstGeom prst="rect">
            <a:avLst/>
          </a:prstGeom>
          <a:noFill/>
        </p:spPr>
        <p:txBody>
          <a:bodyPr wrap="square">
            <a:spAutoFit/>
          </a:bodyPr>
          <a:lstStyle/>
          <a:p>
            <a:pPr algn="ctr"/>
            <a:r>
              <a:rPr lang="uk-UA" sz="1400" b="1" u="sng" kern="100" dirty="0">
                <a:solidFill>
                  <a:srgbClr val="0563C1"/>
                </a:solidFill>
                <a:latin typeface="Times New Roman" panose="02020603050405020304" pitchFamily="18" charset="0"/>
                <a:cs typeface="Times New Roman" panose="02020603050405020304" pitchFamily="18" charset="0"/>
              </a:rPr>
              <a:t>Програма обміну ноу-хау (KEP)</a:t>
            </a:r>
          </a:p>
          <a:p>
            <a:pPr marL="285750" indent="-285750">
              <a:lnSpc>
                <a:spcPct val="150000"/>
              </a:lnSpc>
              <a:buFont typeface="Arial" panose="020B0604020202020204" pitchFamily="34" charset="0"/>
              <a:buChar char="•"/>
            </a:pPr>
            <a:r>
              <a:rPr lang="uk-UA" sz="1400" b="1" kern="100" dirty="0" err="1">
                <a:latin typeface="Times New Roman" panose="02020603050405020304" pitchFamily="18" charset="0"/>
                <a:cs typeface="Times New Roman" panose="02020603050405020304" pitchFamily="18" charset="0"/>
              </a:rPr>
              <a:t>Грантодавець</a:t>
            </a:r>
            <a:r>
              <a:rPr lang="uk-UA" sz="1400" b="1" kern="100" dirty="0">
                <a:latin typeface="Times New Roman" panose="02020603050405020304" pitchFamily="18" charset="0"/>
                <a:cs typeface="Times New Roman" panose="02020603050405020304" pitchFamily="18" charset="0"/>
              </a:rPr>
              <a:t>: </a:t>
            </a:r>
            <a:r>
              <a:rPr lang="uk-UA" sz="1400" kern="100" dirty="0">
                <a:latin typeface="Times New Roman" panose="02020603050405020304" pitchFamily="18" charset="0"/>
                <a:cs typeface="Times New Roman" panose="02020603050405020304" pitchFamily="18" charset="0"/>
              </a:rPr>
              <a:t>Фондом CEI при ЄБРР, який повністю фінансується урядом Італії. </a:t>
            </a:r>
          </a:p>
          <a:p>
            <a:pPr marL="285750" indent="-285750">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Тематика: </a:t>
            </a:r>
            <a:r>
              <a:rPr lang="uk-UA" sz="1400" kern="100" dirty="0">
                <a:latin typeface="Times New Roman" panose="02020603050405020304" pitchFamily="18" charset="0"/>
                <a:cs typeface="Times New Roman" panose="02020603050405020304" pitchFamily="18" charset="0"/>
              </a:rPr>
              <a:t>міжнародне співробітництво та євроінтеграція.</a:t>
            </a:r>
            <a:endParaRPr lang="ru-RU" sz="1400" kern="100"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ru-RU" sz="1400" b="1" kern="100" dirty="0">
                <a:latin typeface="Times New Roman" panose="02020603050405020304" pitchFamily="18" charset="0"/>
                <a:cs typeface="Times New Roman" panose="02020603050405020304" pitchFamily="18" charset="0"/>
              </a:rPr>
              <a:t>Бюджет: </a:t>
            </a:r>
            <a:r>
              <a:rPr lang="uk-UA" sz="1800" dirty="0"/>
              <a:t> </a:t>
            </a:r>
            <a:r>
              <a:rPr lang="uk-UA" sz="1400" kern="100" dirty="0">
                <a:latin typeface="Times New Roman" panose="02020603050405020304" pitchFamily="18" charset="0"/>
                <a:cs typeface="Times New Roman" panose="02020603050405020304" pitchFamily="18" charset="0"/>
              </a:rPr>
              <a:t>550 000 євро.</a:t>
            </a:r>
          </a:p>
          <a:p>
            <a:pPr marL="285750" indent="-285750" algn="just">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Географія: </a:t>
            </a:r>
            <a:r>
              <a:rPr lang="uk-UA" sz="1400" kern="100" dirty="0">
                <a:latin typeface="Times New Roman" panose="02020603050405020304" pitchFamily="18" charset="0"/>
                <a:cs typeface="Times New Roman" panose="02020603050405020304" pitchFamily="18" charset="0"/>
              </a:rPr>
              <a:t>вся Україна.</a:t>
            </a:r>
          </a:p>
          <a:p>
            <a:pPr marL="285750" indent="-285750" algn="just">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Заявники: </a:t>
            </a:r>
            <a:r>
              <a:rPr lang="uk-UA" sz="1400" kern="100" dirty="0">
                <a:latin typeface="Times New Roman" panose="02020603050405020304" pitchFamily="18" charset="0"/>
                <a:cs typeface="Times New Roman" panose="02020603050405020304" pitchFamily="18" charset="0"/>
              </a:rPr>
              <a:t>органи місцевого самоврядування.</a:t>
            </a:r>
          </a:p>
          <a:p>
            <a:pPr marL="285750" indent="-285750" algn="just">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Дедлайн: </a:t>
            </a:r>
            <a:r>
              <a:rPr lang="uk-UA" sz="1400" kern="100" dirty="0">
                <a:latin typeface="Times New Roman" panose="02020603050405020304" pitchFamily="18" charset="0"/>
                <a:cs typeface="Times New Roman" panose="02020603050405020304" pitchFamily="18" charset="0"/>
              </a:rPr>
              <a:t>11 вересня 2026 року.</a:t>
            </a:r>
          </a:p>
          <a:p>
            <a:pPr marL="285750" indent="-285750" algn="just">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Більше інформації: </a:t>
            </a:r>
            <a:r>
              <a:rPr lang="uk-UA" sz="1400" u="sng" spc="-10" dirty="0">
                <a:solidFill>
                  <a:srgbClr val="0000FF"/>
                </a:solidFill>
                <a:uFill>
                  <a:solidFill>
                    <a:srgbClr val="0000FF"/>
                  </a:solidFill>
                </a:uFill>
                <a:latin typeface="Times New Roman"/>
                <a:cs typeface="Times New Roman"/>
                <a:hlinkClick r:id="rId3">
                  <a:extLst>
                    <a:ext uri="{A12FA001-AC4F-418D-AE19-62706E023703}">
                      <ahyp:hlinkClr xmlns:ahyp="http://schemas.microsoft.com/office/drawing/2018/hyperlinkcolor" val="tx"/>
                    </a:ext>
                  </a:extLst>
                </a:hlinkClick>
              </a:rPr>
              <a:t>посилання</a:t>
            </a:r>
            <a:endParaRPr lang="uk-UA" sz="1400" u="sng" spc="-10" dirty="0">
              <a:solidFill>
                <a:srgbClr val="0000FF"/>
              </a:solidFill>
              <a:uFill>
                <a:solidFill>
                  <a:srgbClr val="0000FF"/>
                </a:solidFill>
              </a:uFill>
              <a:latin typeface="Times New Roman"/>
              <a:cs typeface="Times New Roman"/>
            </a:endParaRPr>
          </a:p>
        </p:txBody>
      </p:sp>
      <p:sp>
        <p:nvSpPr>
          <p:cNvPr id="11" name="TextBox 10">
            <a:extLst>
              <a:ext uri="{FF2B5EF4-FFF2-40B4-BE49-F238E27FC236}">
                <a16:creationId xmlns:a16="http://schemas.microsoft.com/office/drawing/2014/main" id="{CA1A26C7-EEEC-2D9E-6CC2-0A502DE289E0}"/>
              </a:ext>
            </a:extLst>
          </p:cNvPr>
          <p:cNvSpPr txBox="1"/>
          <p:nvPr/>
        </p:nvSpPr>
        <p:spPr>
          <a:xfrm>
            <a:off x="762000" y="909496"/>
            <a:ext cx="10591800" cy="2531270"/>
          </a:xfrm>
          <a:prstGeom prst="rect">
            <a:avLst/>
          </a:prstGeom>
          <a:noFill/>
        </p:spPr>
        <p:txBody>
          <a:bodyPr wrap="square">
            <a:spAutoFit/>
          </a:bodyPr>
          <a:lstStyle/>
          <a:p>
            <a:pPr algn="ctr"/>
            <a:r>
              <a:rPr lang="uk-UA" sz="1400" b="1" u="sng" kern="100" dirty="0">
                <a:solidFill>
                  <a:srgbClr val="0563C1"/>
                </a:solidFill>
                <a:latin typeface="Times New Roman" panose="02020603050405020304" pitchFamily="18" charset="0"/>
                <a:cs typeface="Times New Roman" panose="02020603050405020304" pitchFamily="18" charset="0"/>
              </a:rPr>
              <a:t>Відкритий конкурс RIS </a:t>
            </a:r>
            <a:r>
              <a:rPr lang="uk-UA" sz="1400" b="1" u="sng" kern="100" dirty="0" err="1">
                <a:solidFill>
                  <a:srgbClr val="0563C1"/>
                </a:solidFill>
                <a:latin typeface="Times New Roman" panose="02020603050405020304" pitchFamily="18" charset="0"/>
                <a:cs typeface="Times New Roman" panose="02020603050405020304" pitchFamily="18" charset="0"/>
              </a:rPr>
              <a:t>Education</a:t>
            </a:r>
            <a:r>
              <a:rPr lang="uk-UA" sz="1400" b="1" u="sng" kern="100" dirty="0">
                <a:solidFill>
                  <a:srgbClr val="0563C1"/>
                </a:solidFill>
                <a:latin typeface="Times New Roman" panose="02020603050405020304" pitchFamily="18" charset="0"/>
                <a:cs typeface="Times New Roman" panose="02020603050405020304" pitchFamily="18" charset="0"/>
              </a:rPr>
              <a:t> 2027</a:t>
            </a:r>
          </a:p>
          <a:p>
            <a:pPr marL="285750" indent="-285750">
              <a:lnSpc>
                <a:spcPct val="150000"/>
              </a:lnSpc>
              <a:buFont typeface="Arial" panose="020B0604020202020204" pitchFamily="34" charset="0"/>
              <a:buChar char="•"/>
            </a:pPr>
            <a:r>
              <a:rPr lang="uk-UA" sz="1400" b="1" kern="100" dirty="0" err="1">
                <a:latin typeface="Times New Roman" panose="02020603050405020304" pitchFamily="18" charset="0"/>
                <a:cs typeface="Times New Roman" panose="02020603050405020304" pitchFamily="18" charset="0"/>
              </a:rPr>
              <a:t>Грантодавець</a:t>
            </a:r>
            <a:r>
              <a:rPr lang="uk-UA" sz="1400" b="1" kern="100" dirty="0">
                <a:latin typeface="Times New Roman" panose="02020603050405020304" pitchFamily="18" charset="0"/>
                <a:cs typeface="Times New Roman" panose="02020603050405020304" pitchFamily="18" charset="0"/>
              </a:rPr>
              <a:t>: </a:t>
            </a:r>
            <a:r>
              <a:rPr lang="uk-UA" sz="1400" kern="100" dirty="0">
                <a:latin typeface="Times New Roman" panose="02020603050405020304" pitchFamily="18" charset="0"/>
                <a:cs typeface="Times New Roman" panose="02020603050405020304" pitchFamily="18" charset="0"/>
              </a:rPr>
              <a:t>EIT </a:t>
            </a:r>
            <a:r>
              <a:rPr lang="uk-UA" sz="1400" kern="100" dirty="0" err="1">
                <a:latin typeface="Times New Roman" panose="02020603050405020304" pitchFamily="18" charset="0"/>
                <a:cs typeface="Times New Roman" panose="02020603050405020304" pitchFamily="18" charset="0"/>
              </a:rPr>
              <a:t>Urban</a:t>
            </a:r>
            <a:r>
              <a:rPr lang="uk-UA" sz="1400" kern="100" dirty="0">
                <a:latin typeface="Times New Roman" panose="02020603050405020304" pitchFamily="18" charset="0"/>
                <a:cs typeface="Times New Roman" panose="02020603050405020304" pitchFamily="18" charset="0"/>
              </a:rPr>
              <a:t> </a:t>
            </a:r>
            <a:r>
              <a:rPr lang="uk-UA" sz="1400" kern="100" dirty="0" err="1">
                <a:latin typeface="Times New Roman" panose="02020603050405020304" pitchFamily="18" charset="0"/>
                <a:cs typeface="Times New Roman" panose="02020603050405020304" pitchFamily="18" charset="0"/>
              </a:rPr>
              <a:t>Mobility</a:t>
            </a:r>
            <a:r>
              <a:rPr lang="uk-UA" sz="1400" kern="100" dirty="0">
                <a:latin typeface="Times New Roman" panose="02020603050405020304" pitchFamily="18" charset="0"/>
                <a:cs typeface="Times New Roman" panose="02020603050405020304" pitchFamily="18" charset="0"/>
              </a:rPr>
              <a:t> RIS </a:t>
            </a:r>
            <a:r>
              <a:rPr lang="uk-UA" sz="1400" kern="100" dirty="0" err="1">
                <a:latin typeface="Times New Roman" panose="02020603050405020304" pitchFamily="18" charset="0"/>
                <a:cs typeface="Times New Roman" panose="02020603050405020304" pitchFamily="18" charset="0"/>
              </a:rPr>
              <a:t>Education</a:t>
            </a:r>
            <a:r>
              <a:rPr lang="uk-UA" sz="1400" kern="100" dirty="0">
                <a:latin typeface="Times New Roman" panose="02020603050405020304" pitchFamily="18" charset="0"/>
                <a:cs typeface="Times New Roman" panose="02020603050405020304" pitchFamily="18" charset="0"/>
              </a:rPr>
              <a:t>. </a:t>
            </a:r>
          </a:p>
          <a:p>
            <a:pPr marL="285750" indent="-285750">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Тематика: </a:t>
            </a:r>
            <a:r>
              <a:rPr lang="uk-UA" sz="1400" kern="100" dirty="0">
                <a:latin typeface="Times New Roman" panose="02020603050405020304" pitchFamily="18" charset="0"/>
                <a:cs typeface="Times New Roman" panose="02020603050405020304" pitchFamily="18" charset="0"/>
              </a:rPr>
              <a:t>освіта.</a:t>
            </a:r>
            <a:endParaRPr lang="ru-RU" sz="1400" kern="100"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ru-RU" sz="1400" b="1" kern="100" dirty="0">
                <a:latin typeface="Times New Roman" panose="02020603050405020304" pitchFamily="18" charset="0"/>
                <a:cs typeface="Times New Roman" panose="02020603050405020304" pitchFamily="18" charset="0"/>
              </a:rPr>
              <a:t>Бюджет: </a:t>
            </a:r>
            <a:r>
              <a:rPr lang="uk-UA" sz="1400" kern="100" dirty="0">
                <a:latin typeface="Times New Roman" panose="02020603050405020304" pitchFamily="18" charset="0"/>
                <a:cs typeface="Times New Roman" panose="02020603050405020304" pitchFamily="18" charset="0"/>
              </a:rPr>
              <a:t>від 50 000 до 200 000 євро.</a:t>
            </a:r>
          </a:p>
          <a:p>
            <a:pPr marL="285750" indent="-285750" algn="just">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Географія: </a:t>
            </a:r>
            <a:r>
              <a:rPr lang="uk-UA" sz="1400" kern="100" dirty="0">
                <a:latin typeface="Times New Roman" panose="02020603050405020304" pitchFamily="18" charset="0"/>
                <a:cs typeface="Times New Roman" panose="02020603050405020304" pitchFamily="18" charset="0"/>
              </a:rPr>
              <a:t>вся Україна.</a:t>
            </a:r>
          </a:p>
          <a:p>
            <a:pPr marL="285750" indent="-285750" algn="just">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Заявники: </a:t>
            </a:r>
            <a:r>
              <a:rPr lang="uk-UA" sz="1400" kern="100" dirty="0">
                <a:latin typeface="Times New Roman" panose="02020603050405020304" pitchFamily="18" charset="0"/>
                <a:cs typeface="Times New Roman" panose="02020603050405020304" pitchFamily="18" charset="0"/>
              </a:rPr>
              <a:t>навчальні та дослідницькі заклади.</a:t>
            </a:r>
          </a:p>
          <a:p>
            <a:pPr marL="285750" indent="-285750" algn="just">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Дедлайн: </a:t>
            </a:r>
            <a:r>
              <a:rPr lang="uk-UA" sz="1400" kern="100" dirty="0">
                <a:latin typeface="Times New Roman" panose="02020603050405020304" pitchFamily="18" charset="0"/>
                <a:cs typeface="Times New Roman" panose="02020603050405020304" pitchFamily="18" charset="0"/>
              </a:rPr>
              <a:t>08 вересня 2026 року.</a:t>
            </a:r>
          </a:p>
          <a:p>
            <a:pPr marL="285750" indent="-285750" algn="just">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Більше інформації: </a:t>
            </a:r>
            <a:r>
              <a:rPr lang="uk-UA" sz="1400" u="sng" spc="-10" dirty="0">
                <a:solidFill>
                  <a:srgbClr val="0000FF"/>
                </a:solidFill>
                <a:uFill>
                  <a:solidFill>
                    <a:srgbClr val="0000FF"/>
                  </a:solidFill>
                </a:uFill>
                <a:latin typeface="Times New Roman"/>
                <a:cs typeface="Times New Roman"/>
                <a:hlinkClick r:id="rId4">
                  <a:extLst>
                    <a:ext uri="{A12FA001-AC4F-418D-AE19-62706E023703}">
                      <ahyp:hlinkClr xmlns:ahyp="http://schemas.microsoft.com/office/drawing/2018/hyperlinkcolor" val="tx"/>
                    </a:ext>
                  </a:extLst>
                </a:hlinkClick>
              </a:rPr>
              <a:t>посилання</a:t>
            </a:r>
            <a:endParaRPr lang="uk-UA" sz="1400" u="sng" spc="-10" dirty="0">
              <a:solidFill>
                <a:srgbClr val="0000FF"/>
              </a:solidFill>
              <a:uFill>
                <a:solidFill>
                  <a:srgbClr val="0000FF"/>
                </a:solidFill>
              </a:uFill>
              <a:latin typeface="Times New Roman"/>
              <a:cs typeface="Times New Roman"/>
            </a:endParaRPr>
          </a:p>
        </p:txBody>
      </p:sp>
    </p:spTree>
    <p:extLst>
      <p:ext uri="{BB962C8B-B14F-4D97-AF65-F5344CB8AC3E}">
        <p14:creationId xmlns:p14="http://schemas.microsoft.com/office/powerpoint/2010/main" val="2086067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BA47C-AC2C-14AC-6C44-9BFD310813E0}"/>
            </a:ext>
          </a:extLst>
        </p:cNvPr>
        <p:cNvGrpSpPr/>
        <p:nvPr/>
      </p:nvGrpSpPr>
      <p:grpSpPr>
        <a:xfrm>
          <a:off x="0" y="0"/>
          <a:ext cx="0" cy="0"/>
          <a:chOff x="0" y="0"/>
          <a:chExt cx="0" cy="0"/>
        </a:xfrm>
      </p:grpSpPr>
      <p:sp>
        <p:nvSpPr>
          <p:cNvPr id="4" name="Номер слайда 3">
            <a:extLst>
              <a:ext uri="{FF2B5EF4-FFF2-40B4-BE49-F238E27FC236}">
                <a16:creationId xmlns:a16="http://schemas.microsoft.com/office/drawing/2014/main" id="{A4E0F99D-91AC-1C9B-EFDF-A39B08985D55}"/>
              </a:ext>
            </a:extLst>
          </p:cNvPr>
          <p:cNvSpPr>
            <a:spLocks noGrp="1"/>
          </p:cNvSpPr>
          <p:nvPr>
            <p:ph type="sldNum" sz="quarter" idx="12"/>
          </p:nvPr>
        </p:nvSpPr>
        <p:spPr>
          <a:xfrm>
            <a:off x="9311640" y="6492875"/>
            <a:ext cx="2844800" cy="365125"/>
          </a:xfrm>
        </p:spPr>
        <p:txBody>
          <a:bodyPr/>
          <a:lstStyle/>
          <a:p>
            <a:fld id="{B6F15528-21DE-4FAA-801E-634DDDAF4B2B}" type="slidenum">
              <a:rPr lang="ru-RU" sz="2400" smtClean="0">
                <a:solidFill>
                  <a:schemeClr val="bg1"/>
                </a:solidFill>
                <a:latin typeface="Arial Black" panose="020B0A04020102020204" pitchFamily="34" charset="0"/>
              </a:rPr>
              <a:t>9</a:t>
            </a:fld>
            <a:endParaRPr lang="ru-RU" sz="2400" dirty="0">
              <a:solidFill>
                <a:schemeClr val="bg1"/>
              </a:solidFill>
              <a:latin typeface="Arial Black" panose="020B0A04020102020204" pitchFamily="34" charset="0"/>
            </a:endParaRPr>
          </a:p>
        </p:txBody>
      </p:sp>
      <p:pic>
        <p:nvPicPr>
          <p:cNvPr id="2" name="Рисунок 1">
            <a:extLst>
              <a:ext uri="{FF2B5EF4-FFF2-40B4-BE49-F238E27FC236}">
                <a16:creationId xmlns:a16="http://schemas.microsoft.com/office/drawing/2014/main" id="{6DDD9457-6950-3FCA-C959-2AA9FDFA04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76200"/>
            <a:ext cx="2819400" cy="545424"/>
          </a:xfrm>
          <a:prstGeom prst="rect">
            <a:avLst/>
          </a:prstGeom>
        </p:spPr>
      </p:pic>
      <p:sp>
        <p:nvSpPr>
          <p:cNvPr id="5" name="Объект 2">
            <a:extLst>
              <a:ext uri="{FF2B5EF4-FFF2-40B4-BE49-F238E27FC236}">
                <a16:creationId xmlns:a16="http://schemas.microsoft.com/office/drawing/2014/main" id="{5AF329D5-49B1-277C-E7EB-35F14FF43E84}"/>
              </a:ext>
            </a:extLst>
          </p:cNvPr>
          <p:cNvSpPr txBox="1">
            <a:spLocks/>
          </p:cNvSpPr>
          <p:nvPr/>
        </p:nvSpPr>
        <p:spPr>
          <a:xfrm>
            <a:off x="609600" y="914400"/>
            <a:ext cx="11010900" cy="51332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algn="just">
              <a:spcAft>
                <a:spcPts val="200"/>
              </a:spcAft>
            </a:pPr>
            <a:endParaRPr lang="uk-UA" sz="1400" u="sng" spc="-10" dirty="0">
              <a:solidFill>
                <a:srgbClr val="0000FF"/>
              </a:solidFill>
              <a:uFill>
                <a:solidFill>
                  <a:srgbClr val="0000FF"/>
                </a:solidFill>
              </a:uFill>
              <a:latin typeface="Times New Roman"/>
              <a:cs typeface="Times New Roman"/>
            </a:endParaRPr>
          </a:p>
        </p:txBody>
      </p:sp>
      <p:sp>
        <p:nvSpPr>
          <p:cNvPr id="3" name="Объект 2">
            <a:extLst>
              <a:ext uri="{FF2B5EF4-FFF2-40B4-BE49-F238E27FC236}">
                <a16:creationId xmlns:a16="http://schemas.microsoft.com/office/drawing/2014/main" id="{EEF7D319-34C1-AA9C-F145-37E5168DD996}"/>
              </a:ext>
            </a:extLst>
          </p:cNvPr>
          <p:cNvSpPr txBox="1">
            <a:spLocks/>
          </p:cNvSpPr>
          <p:nvPr/>
        </p:nvSpPr>
        <p:spPr>
          <a:xfrm>
            <a:off x="685800" y="3276600"/>
            <a:ext cx="10972800" cy="152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ru-RU" sz="1400" b="1" u="sng" kern="100" dirty="0">
              <a:solidFill>
                <a:srgbClr val="0563C1"/>
              </a:solidFill>
              <a:latin typeface="Times New Roman" panose="02020603050405020304" pitchFamily="18" charset="0"/>
              <a:cs typeface="Times New Roman" panose="02020603050405020304" pitchFamily="18" charset="0"/>
            </a:endParaRPr>
          </a:p>
          <a:p>
            <a:pPr marL="0" indent="0" algn="ctr">
              <a:buNone/>
            </a:pPr>
            <a:endParaRPr lang="uk-UA" sz="1400" u="sng" spc="-10" dirty="0">
              <a:solidFill>
                <a:srgbClr val="0000FF"/>
              </a:solidFill>
              <a:uFill>
                <a:solidFill>
                  <a:srgbClr val="0000FF"/>
                </a:solidFill>
              </a:uFill>
              <a:latin typeface="Times New Roman"/>
              <a:cs typeface="Times New Roman"/>
            </a:endParaRPr>
          </a:p>
        </p:txBody>
      </p:sp>
      <p:sp>
        <p:nvSpPr>
          <p:cNvPr id="11" name="TextBox 10">
            <a:extLst>
              <a:ext uri="{FF2B5EF4-FFF2-40B4-BE49-F238E27FC236}">
                <a16:creationId xmlns:a16="http://schemas.microsoft.com/office/drawing/2014/main" id="{F6798BF9-DF5D-66B8-F30F-BB84CC59DFCD}"/>
              </a:ext>
            </a:extLst>
          </p:cNvPr>
          <p:cNvSpPr txBox="1"/>
          <p:nvPr/>
        </p:nvSpPr>
        <p:spPr>
          <a:xfrm>
            <a:off x="685800" y="981050"/>
            <a:ext cx="10668000" cy="2531270"/>
          </a:xfrm>
          <a:prstGeom prst="rect">
            <a:avLst/>
          </a:prstGeom>
          <a:noFill/>
        </p:spPr>
        <p:txBody>
          <a:bodyPr wrap="square">
            <a:spAutoFit/>
          </a:bodyPr>
          <a:lstStyle/>
          <a:p>
            <a:pPr algn="ctr"/>
            <a:r>
              <a:rPr lang="uk-UA" sz="1400" b="1" u="sng" kern="100" dirty="0">
                <a:solidFill>
                  <a:srgbClr val="0563C1"/>
                </a:solidFill>
                <a:latin typeface="Times New Roman" panose="02020603050405020304" pitchFamily="18" charset="0"/>
                <a:cs typeface="Times New Roman" panose="02020603050405020304" pitchFamily="18" charset="0"/>
              </a:rPr>
              <a:t>Грант на підготовку енергетичних інвестиційних портфелів</a:t>
            </a:r>
          </a:p>
          <a:p>
            <a:pPr marL="285750" indent="-285750">
              <a:lnSpc>
                <a:spcPct val="150000"/>
              </a:lnSpc>
              <a:buFont typeface="Arial" panose="020B0604020202020204" pitchFamily="34" charset="0"/>
              <a:buChar char="•"/>
            </a:pPr>
            <a:r>
              <a:rPr lang="uk-UA" sz="1400" b="1" kern="100" dirty="0" err="1">
                <a:latin typeface="Times New Roman" panose="02020603050405020304" pitchFamily="18" charset="0"/>
                <a:cs typeface="Times New Roman" panose="02020603050405020304" pitchFamily="18" charset="0"/>
              </a:rPr>
              <a:t>Грантодавець</a:t>
            </a:r>
            <a:r>
              <a:rPr lang="uk-UA" sz="1400" b="1" kern="100" dirty="0">
                <a:latin typeface="Times New Roman" panose="02020603050405020304" pitchFamily="18" charset="0"/>
                <a:cs typeface="Times New Roman" panose="02020603050405020304" pitchFamily="18" charset="0"/>
              </a:rPr>
              <a:t>: </a:t>
            </a:r>
            <a:r>
              <a:rPr lang="uk-UA" sz="1400" kern="100" dirty="0">
                <a:latin typeface="Times New Roman" panose="02020603050405020304" pitchFamily="18" charset="0"/>
                <a:cs typeface="Times New Roman" panose="02020603050405020304" pitchFamily="18" charset="0"/>
              </a:rPr>
              <a:t>Європейська Комісія. </a:t>
            </a:r>
          </a:p>
          <a:p>
            <a:pPr marL="285750" indent="-285750">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Тематика: </a:t>
            </a:r>
            <a:r>
              <a:rPr lang="uk-UA" sz="1400" kern="100" dirty="0">
                <a:latin typeface="Times New Roman" panose="02020603050405020304" pitchFamily="18" charset="0"/>
                <a:cs typeface="Times New Roman" panose="02020603050405020304" pitchFamily="18" charset="0"/>
              </a:rPr>
              <a:t>енергетичний клімат та зелений перехід.</a:t>
            </a:r>
            <a:endParaRPr lang="ru-RU" sz="1400" kern="100"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ru-RU" sz="1400" b="1" kern="100" dirty="0">
                <a:latin typeface="Times New Roman" panose="02020603050405020304" pitchFamily="18" charset="0"/>
                <a:cs typeface="Times New Roman" panose="02020603050405020304" pitchFamily="18" charset="0"/>
              </a:rPr>
              <a:t>Бюджет: </a:t>
            </a:r>
            <a:r>
              <a:rPr lang="uk-UA" sz="1400" kern="100" dirty="0">
                <a:latin typeface="Times New Roman" panose="02020603050405020304" pitchFamily="18" charset="0"/>
                <a:cs typeface="Times New Roman" panose="02020603050405020304" pitchFamily="18" charset="0"/>
              </a:rPr>
              <a:t>від 3 000 000.00 євро.</a:t>
            </a:r>
          </a:p>
          <a:p>
            <a:pPr marL="285750" indent="-285750" algn="just">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Географія: </a:t>
            </a:r>
            <a:r>
              <a:rPr lang="uk-UA" sz="1400" kern="100" dirty="0">
                <a:latin typeface="Times New Roman" panose="02020603050405020304" pitchFamily="18" charset="0"/>
                <a:cs typeface="Times New Roman" panose="02020603050405020304" pitchFamily="18" charset="0"/>
              </a:rPr>
              <a:t>вся Україна.</a:t>
            </a:r>
          </a:p>
          <a:p>
            <a:pPr marL="285750" indent="-285750" algn="just">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Заявники: </a:t>
            </a:r>
            <a:r>
              <a:rPr lang="uk-UA" sz="1400" kern="100" dirty="0">
                <a:latin typeface="Times New Roman" panose="02020603050405020304" pitchFamily="18" charset="0"/>
                <a:cs typeface="Times New Roman" panose="02020603050405020304" pitchFamily="18" charset="0"/>
              </a:rPr>
              <a:t>органи місцевого самоврядування.</a:t>
            </a:r>
          </a:p>
          <a:p>
            <a:pPr marL="285750" indent="-285750" algn="just">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Дедлайн: </a:t>
            </a:r>
            <a:r>
              <a:rPr lang="uk-UA" sz="1400" kern="100" dirty="0">
                <a:latin typeface="Times New Roman" panose="02020603050405020304" pitchFamily="18" charset="0"/>
                <a:cs typeface="Times New Roman" panose="02020603050405020304" pitchFamily="18" charset="0"/>
              </a:rPr>
              <a:t>16 вересня 2026 року.</a:t>
            </a:r>
          </a:p>
          <a:p>
            <a:pPr marL="285750" indent="-285750" algn="just">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Більше інформації: </a:t>
            </a:r>
            <a:r>
              <a:rPr lang="uk-UA" sz="1400" u="sng" spc="-10" dirty="0">
                <a:solidFill>
                  <a:srgbClr val="0000FF"/>
                </a:solidFill>
                <a:uFill>
                  <a:solidFill>
                    <a:srgbClr val="0000FF"/>
                  </a:solidFill>
                </a:uFill>
                <a:latin typeface="Times New Roman"/>
                <a:cs typeface="Times New Roman"/>
                <a:hlinkClick r:id="rId3">
                  <a:extLst>
                    <a:ext uri="{A12FA001-AC4F-418D-AE19-62706E023703}">
                      <ahyp:hlinkClr xmlns:ahyp="http://schemas.microsoft.com/office/drawing/2018/hyperlinkcolor" val="tx"/>
                    </a:ext>
                  </a:extLst>
                </a:hlinkClick>
              </a:rPr>
              <a:t>посилання</a:t>
            </a:r>
            <a:endParaRPr lang="uk-UA" sz="1400" u="sng" spc="-10" dirty="0">
              <a:solidFill>
                <a:srgbClr val="0000FF"/>
              </a:solidFill>
              <a:uFill>
                <a:solidFill>
                  <a:srgbClr val="0000FF"/>
                </a:solidFill>
              </a:uFill>
              <a:latin typeface="Times New Roman"/>
              <a:cs typeface="Times New Roman"/>
            </a:endParaRPr>
          </a:p>
        </p:txBody>
      </p:sp>
      <p:sp>
        <p:nvSpPr>
          <p:cNvPr id="7" name="TextBox 6">
            <a:extLst>
              <a:ext uri="{FF2B5EF4-FFF2-40B4-BE49-F238E27FC236}">
                <a16:creationId xmlns:a16="http://schemas.microsoft.com/office/drawing/2014/main" id="{DD499F4D-539D-44DD-E6B1-725EB1AE35FC}"/>
              </a:ext>
            </a:extLst>
          </p:cNvPr>
          <p:cNvSpPr txBox="1"/>
          <p:nvPr/>
        </p:nvSpPr>
        <p:spPr>
          <a:xfrm>
            <a:off x="685800" y="3602179"/>
            <a:ext cx="10515600" cy="2531270"/>
          </a:xfrm>
          <a:prstGeom prst="rect">
            <a:avLst/>
          </a:prstGeom>
          <a:noFill/>
        </p:spPr>
        <p:txBody>
          <a:bodyPr wrap="square">
            <a:spAutoFit/>
          </a:bodyPr>
          <a:lstStyle/>
          <a:p>
            <a:pPr marL="0" indent="0" algn="ctr">
              <a:buNone/>
            </a:pPr>
            <a:r>
              <a:rPr lang="uk-UA" sz="1400" b="1" u="sng" kern="100" dirty="0">
                <a:solidFill>
                  <a:srgbClr val="0563C1"/>
                </a:solidFill>
                <a:latin typeface="Times New Roman" panose="02020603050405020304" pitchFamily="18" charset="0"/>
                <a:cs typeface="Times New Roman" panose="02020603050405020304" pitchFamily="18" charset="0"/>
              </a:rPr>
              <a:t>Новий грант «Партнерство </a:t>
            </a:r>
            <a:r>
              <a:rPr lang="uk-UA" sz="1400" b="1" u="sng" kern="100" dirty="0" err="1">
                <a:solidFill>
                  <a:srgbClr val="0563C1"/>
                </a:solidFill>
                <a:latin typeface="Times New Roman" panose="02020603050405020304" pitchFamily="18" charset="0"/>
                <a:cs typeface="Times New Roman" panose="02020603050405020304" pitchFamily="18" charset="0"/>
              </a:rPr>
              <a:t>Веймар</a:t>
            </a:r>
            <a:r>
              <a:rPr lang="uk-UA" sz="1400" b="1" u="sng" kern="100" dirty="0">
                <a:solidFill>
                  <a:srgbClr val="0563C1"/>
                </a:solidFill>
                <a:latin typeface="Times New Roman" panose="02020603050405020304" pitchFamily="18" charset="0"/>
                <a:cs typeface="Times New Roman" panose="02020603050405020304" pitchFamily="18" charset="0"/>
              </a:rPr>
              <a:t>-плюс з Україною»</a:t>
            </a:r>
            <a:endParaRPr lang="ru-RU" sz="1400" b="1" u="sng" kern="100" dirty="0">
              <a:solidFill>
                <a:srgbClr val="0563C1"/>
              </a:solidFill>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uk-UA" sz="1400" b="1" kern="100" dirty="0" err="1">
                <a:latin typeface="Times New Roman" panose="02020603050405020304" pitchFamily="18" charset="0"/>
                <a:cs typeface="Times New Roman" panose="02020603050405020304" pitchFamily="18" charset="0"/>
              </a:rPr>
              <a:t>Грантодавець</a:t>
            </a:r>
            <a:r>
              <a:rPr lang="uk-UA" sz="1400" b="1" kern="100" dirty="0">
                <a:latin typeface="Times New Roman" panose="02020603050405020304" pitchFamily="18" charset="0"/>
                <a:cs typeface="Times New Roman" panose="02020603050405020304" pitchFamily="18" charset="0"/>
              </a:rPr>
              <a:t>: </a:t>
            </a:r>
            <a:r>
              <a:rPr lang="uk-UA" sz="1400" kern="100" dirty="0">
                <a:latin typeface="Times New Roman" panose="02020603050405020304" pitchFamily="18" charset="0"/>
                <a:cs typeface="Times New Roman" panose="02020603050405020304" pitchFamily="18" charset="0"/>
              </a:rPr>
              <a:t>Німеччина і Франція за політичної підтримки Польщі. </a:t>
            </a:r>
          </a:p>
          <a:p>
            <a:pPr marL="285750" indent="-285750">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Тематика: </a:t>
            </a:r>
            <a:r>
              <a:rPr lang="uk-UA" sz="1400" kern="100" dirty="0">
                <a:latin typeface="Times New Roman" panose="02020603050405020304" pitchFamily="18" charset="0"/>
                <a:cs typeface="Times New Roman" panose="02020603050405020304" pitchFamily="18" charset="0"/>
              </a:rPr>
              <a:t>проєкти, які відповідають конкретним потребам українських громад і сприяють їхній стійкості та розвитку.</a:t>
            </a:r>
            <a:endParaRPr lang="ru-RU" sz="1400" kern="100"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ru-RU" sz="1400" b="1" kern="100" dirty="0">
                <a:latin typeface="Times New Roman" panose="02020603050405020304" pitchFamily="18" charset="0"/>
                <a:cs typeface="Times New Roman" panose="02020603050405020304" pitchFamily="18" charset="0"/>
              </a:rPr>
              <a:t>Бюджет: </a:t>
            </a:r>
            <a:r>
              <a:rPr lang="uk-UA" sz="1400" kern="100" dirty="0">
                <a:latin typeface="Times New Roman" panose="02020603050405020304" pitchFamily="18" charset="0"/>
                <a:cs typeface="Times New Roman" panose="02020603050405020304" pitchFamily="18" charset="0"/>
              </a:rPr>
              <a:t>від 50 000 до 200 000 євро.</a:t>
            </a:r>
          </a:p>
          <a:p>
            <a:pPr marL="285750" indent="-285750" algn="just">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Географія: </a:t>
            </a:r>
            <a:r>
              <a:rPr lang="uk-UA" sz="1400" kern="100" dirty="0">
                <a:latin typeface="Times New Roman" panose="02020603050405020304" pitchFamily="18" charset="0"/>
                <a:cs typeface="Times New Roman" panose="02020603050405020304" pitchFamily="18" charset="0"/>
              </a:rPr>
              <a:t>вся Україна.</a:t>
            </a:r>
          </a:p>
          <a:p>
            <a:pPr marL="285750" indent="-285750" algn="just">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Заявники: </a:t>
            </a:r>
            <a:r>
              <a:rPr lang="uk-UA" sz="1400" kern="100" dirty="0">
                <a:latin typeface="Times New Roman" panose="02020603050405020304" pitchFamily="18" charset="0"/>
                <a:cs typeface="Times New Roman" panose="02020603050405020304" pitchFamily="18" charset="0"/>
              </a:rPr>
              <a:t>організації громадського суспільства.</a:t>
            </a:r>
          </a:p>
          <a:p>
            <a:pPr marL="285750" indent="-285750" algn="just">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Дедлайн: </a:t>
            </a:r>
            <a:r>
              <a:rPr lang="uk-UA" sz="1400" kern="100" dirty="0">
                <a:latin typeface="Times New Roman" panose="02020603050405020304" pitchFamily="18" charset="0"/>
                <a:cs typeface="Times New Roman" panose="02020603050405020304" pitchFamily="18" charset="0"/>
              </a:rPr>
              <a:t>30 вересня 2026 року.</a:t>
            </a:r>
          </a:p>
          <a:p>
            <a:pPr marL="285750" indent="-285750" algn="just">
              <a:lnSpc>
                <a:spcPct val="150000"/>
              </a:lnSpc>
              <a:buFont typeface="Arial" panose="020B0604020202020204" pitchFamily="34" charset="0"/>
              <a:buChar char="•"/>
            </a:pPr>
            <a:r>
              <a:rPr lang="uk-UA" sz="1400" b="1" kern="100" dirty="0">
                <a:latin typeface="Times New Roman" panose="02020603050405020304" pitchFamily="18" charset="0"/>
                <a:cs typeface="Times New Roman" panose="02020603050405020304" pitchFamily="18" charset="0"/>
              </a:rPr>
              <a:t>Більше інформації: </a:t>
            </a:r>
            <a:r>
              <a:rPr lang="uk-UA" sz="1400" u="sng" spc="-10" dirty="0">
                <a:solidFill>
                  <a:srgbClr val="0000FF"/>
                </a:solidFill>
                <a:uFill>
                  <a:solidFill>
                    <a:srgbClr val="0000FF"/>
                  </a:solidFill>
                </a:uFill>
                <a:latin typeface="Times New Roman"/>
                <a:cs typeface="Times New Roman"/>
                <a:hlinkClick r:id="rId4">
                  <a:extLst>
                    <a:ext uri="{A12FA001-AC4F-418D-AE19-62706E023703}">
                      <ahyp:hlinkClr xmlns:ahyp="http://schemas.microsoft.com/office/drawing/2018/hyperlinkcolor" val="tx"/>
                    </a:ext>
                  </a:extLst>
                </a:hlinkClick>
              </a:rPr>
              <a:t>посилання</a:t>
            </a:r>
            <a:endParaRPr lang="uk-UA" sz="1400" u="sng" spc="-10" dirty="0">
              <a:solidFill>
                <a:srgbClr val="0000FF"/>
              </a:solidFill>
              <a:uFill>
                <a:solidFill>
                  <a:srgbClr val="0000FF"/>
                </a:solidFill>
              </a:uFill>
              <a:latin typeface="Times New Roman"/>
              <a:cs typeface="Times New Roman"/>
            </a:endParaRPr>
          </a:p>
        </p:txBody>
      </p:sp>
    </p:spTree>
    <p:extLst>
      <p:ext uri="{BB962C8B-B14F-4D97-AF65-F5344CB8AC3E}">
        <p14:creationId xmlns:p14="http://schemas.microsoft.com/office/powerpoint/2010/main" val="225070310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13563</TotalTime>
  <Words>1599</Words>
  <Application>Microsoft Office PowerPoint</Application>
  <PresentationFormat>Широкий екран</PresentationFormat>
  <Paragraphs>207</Paragraphs>
  <Slides>13</Slides>
  <Notes>0</Notes>
  <HiddenSlides>0</HiddenSlides>
  <MMClips>0</MMClips>
  <ScaleCrop>false</ScaleCrop>
  <HeadingPairs>
    <vt:vector size="6" baseType="variant">
      <vt:variant>
        <vt:lpstr>Використані шрифти</vt:lpstr>
      </vt:variant>
      <vt:variant>
        <vt:i4>7</vt:i4>
      </vt:variant>
      <vt:variant>
        <vt:lpstr>Тема</vt:lpstr>
      </vt:variant>
      <vt:variant>
        <vt:i4>1</vt:i4>
      </vt:variant>
      <vt:variant>
        <vt:lpstr>Заголовки слайдів</vt:lpstr>
      </vt:variant>
      <vt:variant>
        <vt:i4>13</vt:i4>
      </vt:variant>
    </vt:vector>
  </HeadingPairs>
  <TitlesOfParts>
    <vt:vector size="21" baseType="lpstr">
      <vt:lpstr>Arial Black</vt:lpstr>
      <vt:lpstr>Montserrat Black</vt:lpstr>
      <vt:lpstr>Calibri</vt:lpstr>
      <vt:lpstr>Times New Roman</vt:lpstr>
      <vt:lpstr>Arial</vt:lpstr>
      <vt:lpstr>Arial </vt:lpstr>
      <vt:lpstr>Montserrat</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 Навчальні програми та тренінги</vt:lpstr>
      <vt:lpstr> Події</vt:lpstr>
      <vt:lpstr>Презентація PowerPoint</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Програма навчання ММС</dc:title>
  <dc:creator>Діна Шарко</dc:creator>
  <cp:lastModifiedBy>Вікторія Коваленко</cp:lastModifiedBy>
  <cp:revision>721</cp:revision>
  <cp:lastPrinted>2026-05-27T08:19:44Z</cp:lastPrinted>
  <dcterms:created xsi:type="dcterms:W3CDTF">2022-07-29T04:44:42Z</dcterms:created>
  <dcterms:modified xsi:type="dcterms:W3CDTF">2026-07-29T12:51:46Z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2022-08-16T00:00:00Z</vt:filetime>
  </property>
  <property fmtid="{D5CDD505-2E9C-101B-9397-08002B2CF9AE}" pid="3" name="Creator">
    <vt:lpwstr>Acrobat PDFMaker 11 для PowerPoint</vt:lpwstr>
  </property>
  <property fmtid="{D5CDD505-2E9C-101B-9397-08002B2CF9AE}" pid="4" name="LastSaved">
    <vt:filetime>2022-07-29T00:00:00Z</vt:filetime>
  </property>
</Properties>
</file>